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Fraunces"/>
      <p:regular r:id="rId20"/>
      <p:bold r:id="rId21"/>
      <p:italic r:id="rId22"/>
      <p:boldItalic r:id="rId23"/>
    </p:embeddedFont>
    <p:embeddedFont>
      <p:font typeface="Zilla Slab SemiBold"/>
      <p:bold r:id="rId24"/>
    </p:embeddedFont>
    <p:embeddedFont>
      <p:font typeface="Zilla Slab Highlight"/>
      <p:regular r:id="rId25"/>
    </p:embeddedFont>
    <p:embeddedFont>
      <p:font typeface="Zilla Slab Medium"/>
      <p:bold r:id="rId26"/>
    </p:embeddedFont>
    <p:embeddedFont>
      <p:font typeface="Zilla Slab"/>
      <p:regular r:id="rId27"/>
      <p:bold r:id="rId28"/>
      <p:italic r:id="rId29"/>
    </p:embeddedFont>
    <p:embeddedFont>
      <p:font typeface="Zilla Slab Light"/>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raunces-regular.fntdata"/><Relationship Id="rId22" Type="http://schemas.openxmlformats.org/officeDocument/2006/relationships/font" Target="fonts/Fraunces-italic.fntdata"/><Relationship Id="rId21" Type="http://schemas.openxmlformats.org/officeDocument/2006/relationships/font" Target="fonts/Fraunces-bold.fntdata"/><Relationship Id="rId24" Type="http://schemas.openxmlformats.org/officeDocument/2006/relationships/font" Target="fonts/ZillaSlabSemiBold-bold.fntdata"/><Relationship Id="rId23" Type="http://schemas.openxmlformats.org/officeDocument/2006/relationships/font" Target="fonts/Fraunce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ZillaSlabMedium-bold.fntdata"/><Relationship Id="rId25" Type="http://schemas.openxmlformats.org/officeDocument/2006/relationships/font" Target="fonts/ZillaSlabHighlight-regular.fntdata"/><Relationship Id="rId28" Type="http://schemas.openxmlformats.org/officeDocument/2006/relationships/font" Target="fonts/ZillaSlab-bold.fntdata"/><Relationship Id="rId27" Type="http://schemas.openxmlformats.org/officeDocument/2006/relationships/font" Target="fonts/ZillaSlab-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ZillaSlab-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ZillaSlabLight-boldItalic.fntdata"/><Relationship Id="rId30" Type="http://schemas.openxmlformats.org/officeDocument/2006/relationships/font" Target="fonts/ZillaSlabLight-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gif>
</file>

<file path=ppt/media/image14.png>
</file>

<file path=ppt/media/image15.png>
</file>

<file path=ppt/media/image16.png>
</file>

<file path=ppt/media/image17.gif>
</file>

<file path=ppt/media/image18.gif>
</file>

<file path=ppt/media/image19.gif>
</file>

<file path=ppt/media/image2.gif>
</file>

<file path=ppt/media/image20.gif>
</file>

<file path=ppt/media/image21.gif>
</file>

<file path=ppt/media/image22.gif>
</file>

<file path=ppt/media/image23.gif>
</file>

<file path=ppt/media/image24.png>
</file>

<file path=ppt/media/image25.png>
</file>

<file path=ppt/media/image26.gif>
</file>

<file path=ppt/media/image27.gif>
</file>

<file path=ppt/media/image28.png>
</file>

<file path=ppt/media/image29.gif>
</file>

<file path=ppt/media/image3.gif>
</file>

<file path=ppt/media/image4.gif>
</file>

<file path=ppt/media/image5.gif>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Today, we're diving into the world of Non-Fungible Tokens (NFTs), where understanding how they're priced is key for buyers and sellers alike. But it's not always straightforward – NFT prices are influenced by things like rarity, popularity, and cultural relevance.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That's why we're working on a simple tool using machine learning to help people understand how prices work, focusing specifically on Pudgy Penguins on OpenSea.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f9056145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f9056145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theses type of </a:t>
            </a:r>
            <a:r>
              <a:rPr lang="en"/>
              <a:t>graphs</a:t>
            </a:r>
            <a:r>
              <a:rPr lang="en"/>
              <a:t> explain: </a:t>
            </a:r>
            <a:r>
              <a:rPr lang="en">
                <a:solidFill>
                  <a:schemeClr val="dk1"/>
                </a:solidFill>
              </a:rPr>
              <a:t>The scatter train plot and dashed line helped us see how well the model was working. We noticed it was making accurate predictions when points were close to the line. However, when the points were spread out, it showed us where we needed to improve.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So, let's talk about our linear regression model. As noted on the previous slide, initially, it did a great job describing how traits relate to price in our training dataset, scoring a solid R-squared (R²) of 0.69.</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But when we put it to the test with the testing dataset, things didn't go as planned. The R-squared score dropped dramatically to a really low -1.47e+26, which was a bit of a shock.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all in all, the model can describe the dataset, but it cannot predict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What's the next step? Well, we need to investigate further to make our model better at predicting. It's all about fine-tuning and refining to get those predictions spot 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d0cb62614f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d0cb62614f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We've faced two main challenges: a lot of different features and not enough data points. Ideally, we'd have more data and fewer features. Sean has stressed the importance of getting a much larger dataset to help with this.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Looking forward, we're considering a few ways to tackle this. We might change how we handle ETH-USD, fix some issues with our API, and focus on specific traits. One idea is to concentrate on the top 10 traits to simplify our analysis.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Now, let's talk about overfitting. We tried something called PCA to reduce overfitting, but it didn't work as well as we hoped. We're also trying to get more data for Linear Regression to help with overfitting. However, we need to be aware that changes in ETH-USD could affect our results.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So, why is our model struggling? It's mainly because we have a lot of features (over 300) and not enough data points (less than 1500). Ideally, we'd have a lot more data and fewer features, like Sean suggested.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To sum up, we're working on these challenges and looking for ways to improve our model's performance.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Future avenues for solving this problem!</a:t>
            </a:r>
            <a:endParaRPr/>
          </a:p>
          <a:p>
            <a:pPr indent="0" lvl="0" marL="0" rtl="0" algn="l">
              <a:spcBef>
                <a:spcPts val="0"/>
              </a:spcBef>
              <a:spcAft>
                <a:spcPts val="0"/>
              </a:spcAft>
              <a:buClr>
                <a:schemeClr val="dk1"/>
              </a:buClr>
              <a:buSzPts val="1100"/>
              <a:buFont typeface="Arial"/>
              <a:buNone/>
            </a:pPr>
            <a:r>
              <a:rPr lang="en"/>
              <a:t>converting ETH-USD</a:t>
            </a:r>
            <a:endParaRPr/>
          </a:p>
          <a:p>
            <a:pPr indent="0" lvl="0" marL="0" rtl="0" algn="l">
              <a:spcBef>
                <a:spcPts val="0"/>
              </a:spcBef>
              <a:spcAft>
                <a:spcPts val="0"/>
              </a:spcAft>
              <a:buClr>
                <a:schemeClr val="dk1"/>
              </a:buClr>
              <a:buSzPts val="1100"/>
              <a:buFont typeface="Arial"/>
              <a:buNone/>
            </a:pPr>
            <a:r>
              <a:rPr lang="en"/>
              <a:t>fixing API issues</a:t>
            </a:r>
            <a:endParaRPr/>
          </a:p>
          <a:p>
            <a:pPr indent="0" lvl="0" marL="0" rtl="0" algn="l">
              <a:spcBef>
                <a:spcPts val="0"/>
              </a:spcBef>
              <a:spcAft>
                <a:spcPts val="0"/>
              </a:spcAft>
              <a:buClr>
                <a:schemeClr val="dk1"/>
              </a:buClr>
              <a:buSzPts val="1100"/>
              <a:buFont typeface="Arial"/>
              <a:buNone/>
            </a:pPr>
            <a:r>
              <a:rPr lang="en"/>
              <a:t>Isolating traits (maybe top 10 traits?)</a:t>
            </a:r>
            <a:endParaRPr/>
          </a:p>
          <a:p>
            <a:pPr indent="0" lvl="0" marL="0" rtl="0" algn="l">
              <a:spcBef>
                <a:spcPts val="0"/>
              </a:spcBef>
              <a:spcAft>
                <a:spcPts val="0"/>
              </a:spcAft>
              <a:buClr>
                <a:schemeClr val="dk1"/>
              </a:buClr>
              <a:buSzPts val="1100"/>
              <a:buFont typeface="Arial"/>
              <a:buNone/>
            </a:pPr>
            <a:r>
              <a:rPr lang="en"/>
              <a:t>We attempted to address overfitting with PCA feature reduction, but the explained variance ratio was very low.</a:t>
            </a:r>
            <a:endParaRPr/>
          </a:p>
          <a:p>
            <a:pPr indent="0" lvl="0" marL="0" rtl="0" algn="l">
              <a:spcBef>
                <a:spcPts val="0"/>
              </a:spcBef>
              <a:spcAft>
                <a:spcPts val="0"/>
              </a:spcAft>
              <a:buNone/>
            </a:pPr>
            <a:r>
              <a:rPr lang="en"/>
              <a:t>We would pull more data to address LR overfitting, but without the ETH-USD conversion, it would impact outcomes related to big conversion fluctuations in the past year.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rgbClr val="FF0000"/>
                </a:solidFill>
              </a:rPr>
              <a:t>Why is the model garbage? Because there are too many features (300+) and limited elements in the dataset (&lt;1500). Ideally, there would be more elements and fewer features. (Sean says MUCH more.)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1c80ebb6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1c80ebb6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Smerling</a:t>
            </a:r>
            <a:endParaRPr/>
          </a:p>
          <a:p>
            <a:pPr indent="-298450" lvl="0" marL="457200" rtl="0" algn="l">
              <a:spcBef>
                <a:spcPts val="0"/>
              </a:spcBef>
              <a:spcAft>
                <a:spcPts val="0"/>
              </a:spcAft>
              <a:buSzPts val="1100"/>
              <a:buAutoNum type="arabicPeriod"/>
            </a:pPr>
            <a:r>
              <a:rPr lang="en"/>
              <a:t>Kevin</a:t>
            </a:r>
            <a:endParaRPr/>
          </a:p>
          <a:p>
            <a:pPr indent="-298450" lvl="0" marL="457200" rtl="0" algn="l">
              <a:spcBef>
                <a:spcPts val="0"/>
              </a:spcBef>
              <a:spcAft>
                <a:spcPts val="0"/>
              </a:spcAft>
              <a:buSzPts val="1100"/>
              <a:buAutoNum type="arabicPeriod"/>
            </a:pPr>
            <a:r>
              <a:rPr lang="en"/>
              <a:t>Sean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f9056145a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f9056145a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d9d727dd4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d9d727dd4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ec334c3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ec334c3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Collecting and Ownership:</a:t>
            </a:r>
            <a:endParaRPr/>
          </a:p>
          <a:p>
            <a:pPr indent="-298450" lvl="0" marL="457200" rtl="0" algn="l">
              <a:spcBef>
                <a:spcPts val="0"/>
              </a:spcBef>
              <a:spcAft>
                <a:spcPts val="0"/>
              </a:spcAft>
              <a:buSzPts val="1100"/>
              <a:buAutoNum type="arabicPeriod"/>
            </a:pPr>
            <a:r>
              <a:rPr lang="en"/>
              <a:t>Just like collecting physical art or collectibles, some people buy NFTs to own a unique digital asset. NFTs represent ownership of a digital item, whether it's digital art, music, virtual real estate, or other digital creations. Owning an NFT can give collectors a sense of ownership and exclusivity.</a:t>
            </a:r>
            <a:endParaRPr/>
          </a:p>
          <a:p>
            <a:pPr indent="0" lvl="0" marL="0" rtl="0" algn="l">
              <a:spcBef>
                <a:spcPts val="0"/>
              </a:spcBef>
              <a:spcAft>
                <a:spcPts val="0"/>
              </a:spcAft>
              <a:buNone/>
            </a:pPr>
            <a:r>
              <a:rPr lang="en"/>
              <a:t>Investment:</a:t>
            </a:r>
            <a:endParaRPr/>
          </a:p>
          <a:p>
            <a:pPr indent="-298450" lvl="0" marL="457200" rtl="0" algn="l">
              <a:spcBef>
                <a:spcPts val="0"/>
              </a:spcBef>
              <a:spcAft>
                <a:spcPts val="0"/>
              </a:spcAft>
              <a:buSzPts val="1100"/>
              <a:buAutoNum type="arabicPeriod"/>
            </a:pPr>
            <a:r>
              <a:rPr lang="en"/>
              <a:t>Some people buy NFTs as an investment opportunity. They believe that the value of certain NFTs will increase over time, similar to traditional art or collectibles. Just like investing in stocks, real estate, or cryptocurrencies, buying NFTs can be seen as a way to potentially profit from price appreciation in the future.</a:t>
            </a:r>
            <a:endParaRPr/>
          </a:p>
          <a:p>
            <a:pPr indent="0" lvl="0" marL="0" rtl="0" algn="l">
              <a:spcBef>
                <a:spcPts val="0"/>
              </a:spcBef>
              <a:spcAft>
                <a:spcPts val="0"/>
              </a:spcAft>
              <a:buNone/>
            </a:pPr>
            <a:r>
              <a:rPr lang="en"/>
              <a:t>Supporting Artists and Creators:</a:t>
            </a:r>
            <a:endParaRPr/>
          </a:p>
          <a:p>
            <a:pPr indent="-298450" lvl="0" marL="457200" rtl="0" algn="l">
              <a:spcBef>
                <a:spcPts val="0"/>
              </a:spcBef>
              <a:spcAft>
                <a:spcPts val="0"/>
              </a:spcAft>
              <a:buSzPts val="1100"/>
              <a:buAutoNum type="arabicPeriod"/>
            </a:pPr>
            <a:r>
              <a:rPr lang="en"/>
              <a:t>Buying </a:t>
            </a:r>
            <a:r>
              <a:rPr lang="en"/>
              <a:t>NFTs</a:t>
            </a:r>
            <a:r>
              <a:rPr lang="en"/>
              <a:t> can be a way to support artists and creators directly. NFTs allow artists to monetize their digital creations in new ways, bypassing traditional intermediaries like galleries or record labels. By purchasing an artist's NFT, collectors can directly support the artist financially and help them continue to create.</a:t>
            </a:r>
            <a:endParaRPr/>
          </a:p>
          <a:p>
            <a:pPr indent="0" lvl="0" marL="0" rtl="0" algn="l">
              <a:spcBef>
                <a:spcPts val="0"/>
              </a:spcBef>
              <a:spcAft>
                <a:spcPts val="0"/>
              </a:spcAft>
              <a:buNone/>
            </a:pPr>
            <a:r>
              <a:rPr lang="en"/>
              <a:t>Virtual Identity and Status:</a:t>
            </a:r>
            <a:endParaRPr/>
          </a:p>
          <a:p>
            <a:pPr indent="-298450" lvl="0" marL="457200" rtl="0" algn="l">
              <a:spcBef>
                <a:spcPts val="0"/>
              </a:spcBef>
              <a:spcAft>
                <a:spcPts val="0"/>
              </a:spcAft>
              <a:buSzPts val="1100"/>
              <a:buAutoNum type="arabicPeriod"/>
            </a:pPr>
            <a:r>
              <a:rPr lang="en"/>
              <a:t>In some cases, owning certain NFTs can confer social status or serve as a symbol of identity within virtual communities. For example, owning rare or prestigious NFTs within a specific online community or metaverse can signal status or membership.</a:t>
            </a:r>
            <a:endParaRPr/>
          </a:p>
          <a:p>
            <a:pPr indent="0" lvl="0" marL="0" rtl="0" algn="l">
              <a:spcBef>
                <a:spcPts val="0"/>
              </a:spcBef>
              <a:spcAft>
                <a:spcPts val="0"/>
              </a:spcAft>
              <a:buNone/>
            </a:pPr>
            <a:r>
              <a:rPr lang="en"/>
              <a:t>Access to Exclusive Content or Experiences:</a:t>
            </a:r>
            <a:endParaRPr/>
          </a:p>
          <a:p>
            <a:pPr indent="-298450" lvl="0" marL="457200" rtl="0" algn="l">
              <a:spcBef>
                <a:spcPts val="0"/>
              </a:spcBef>
              <a:spcAft>
                <a:spcPts val="0"/>
              </a:spcAft>
              <a:buSzPts val="1100"/>
              <a:buAutoNum type="arabicPeriod"/>
            </a:pPr>
            <a:r>
              <a:rPr lang="en"/>
              <a:t>Some NFTs come with access to exclusive content or experiences. For example, purchasing an NFT might grant access to virtual events, VIP experiences, or special perks within a particular platform or ecosystem.</a:t>
            </a:r>
            <a:endParaRPr/>
          </a:p>
          <a:p>
            <a:pPr indent="0" lvl="0" marL="0" rtl="0" algn="l">
              <a:spcBef>
                <a:spcPts val="0"/>
              </a:spcBef>
              <a:spcAft>
                <a:spcPts val="0"/>
              </a:spcAft>
              <a:buNone/>
            </a:pPr>
            <a:r>
              <a:rPr lang="en"/>
              <a:t>Speculation and Hype:</a:t>
            </a:r>
            <a:endParaRPr/>
          </a:p>
          <a:p>
            <a:pPr indent="-298450" lvl="0" marL="457200" rtl="0" algn="l">
              <a:spcBef>
                <a:spcPts val="0"/>
              </a:spcBef>
              <a:spcAft>
                <a:spcPts val="0"/>
              </a:spcAft>
              <a:buSzPts val="1100"/>
              <a:buAutoNum type="arabicPeriod"/>
            </a:pPr>
            <a:r>
              <a:rPr lang="en"/>
              <a:t>Like any emerging market, speculation and hype can also drive demand for NFTs. Some buyers may be attracted to NFTs simply because they see others profiting from them or because they perceive them as trendy or fashionable.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cf9056145a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cf9056145a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would like to assist NFT buyers who are new to the market and do not understand NFT pricing very well. Buyers will evaluate individual NFTs, using a supervised learning model that has been deployed on Streamlit. We will also include ETH-USD exchange rates as features in the model and components of our analysis. </a:t>
            </a:r>
            <a:endParaRPr/>
          </a:p>
          <a:p>
            <a:pPr indent="0" lvl="0" marL="0" rtl="0" algn="l">
              <a:spcBef>
                <a:spcPts val="0"/>
              </a:spcBef>
              <a:spcAft>
                <a:spcPts val="0"/>
              </a:spcAft>
              <a:buClr>
                <a:schemeClr val="dk1"/>
              </a:buClr>
              <a:buSzPts val="1100"/>
              <a:buFont typeface="Arial"/>
              <a:buNone/>
            </a:pPr>
            <a:r>
              <a:rPr lang="en"/>
              <a:t>The project will utilize API data from one NFT the Pudgy Penguins collection on OpenSea; but, in principle, it could be modified and used for other collections by developers.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cec334c3a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cec334c3a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Pudgy Penguins is a collection of 8,888 distinct NFTs, driving Web3 innovation through intellectual property and community support. These penguins represent love, empathy, and positivity, offering exclusive benefits to owners, including access to events and experiences.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d0cb62614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d0cb62614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Let's dive into some key numbers for the Pudgy Penguins collection:</a:t>
            </a:r>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Char char="●"/>
            </a:pPr>
            <a:r>
              <a:rPr lang="en"/>
              <a:t>Volume: Over 345,000 transactions have taken place within the Pudgy Penguins ecosystem.</a:t>
            </a:r>
            <a:endParaRPr/>
          </a:p>
          <a:p>
            <a:pPr indent="-298450" lvl="0" marL="457200" rtl="0" algn="l">
              <a:spcBef>
                <a:spcPts val="0"/>
              </a:spcBef>
              <a:spcAft>
                <a:spcPts val="0"/>
              </a:spcAft>
              <a:buSzPts val="1100"/>
              <a:buChar char="●"/>
            </a:pPr>
            <a:r>
              <a:rPr lang="en"/>
              <a:t>Sales: There have been nearly 79,000 sales of Pudgy Penguins NFTs.</a:t>
            </a:r>
            <a:endParaRPr/>
          </a:p>
          <a:p>
            <a:pPr indent="-298450" lvl="0" marL="457200" rtl="0" algn="l">
              <a:spcBef>
                <a:spcPts val="0"/>
              </a:spcBef>
              <a:spcAft>
                <a:spcPts val="0"/>
              </a:spcAft>
              <a:buSzPts val="1100"/>
              <a:buChar char="●"/>
            </a:pPr>
            <a:r>
              <a:rPr lang="en"/>
              <a:t>Average Price: Each Pudgy Penguins NFT sells for approximately 4.38 ETH on average.</a:t>
            </a:r>
            <a:endParaRPr/>
          </a:p>
          <a:p>
            <a:pPr indent="-298450" lvl="0" marL="457200" rtl="0" algn="l">
              <a:spcBef>
                <a:spcPts val="0"/>
              </a:spcBef>
              <a:spcAft>
                <a:spcPts val="0"/>
              </a:spcAft>
              <a:buSzPts val="1100"/>
              <a:buChar char="●"/>
            </a:pPr>
            <a:r>
              <a:rPr lang="en"/>
              <a:t>Number of Owners: Currently, there are 4,778 proud owners of Pudgy Penguins NFTs.</a:t>
            </a:r>
            <a:endParaRPr/>
          </a:p>
          <a:p>
            <a:pPr indent="-298450" lvl="0" marL="457200" rtl="0" algn="l">
              <a:spcBef>
                <a:spcPts val="0"/>
              </a:spcBef>
              <a:spcAft>
                <a:spcPts val="0"/>
              </a:spcAft>
              <a:buSzPts val="1100"/>
              <a:buChar char="●"/>
            </a:pPr>
            <a:r>
              <a:rPr lang="en"/>
              <a:t>Market Cap: The total market value of the Pudgy Penguins collection is roughly 103,000 ETH.</a:t>
            </a:r>
            <a:endParaRPr/>
          </a:p>
          <a:p>
            <a:pPr indent="-298450" lvl="0" marL="457200" rtl="0" algn="l">
              <a:spcBef>
                <a:spcPts val="0"/>
              </a:spcBef>
              <a:spcAft>
                <a:spcPts val="0"/>
              </a:spcAft>
              <a:buSzPts val="1100"/>
              <a:buChar char="●"/>
            </a:pPr>
            <a:r>
              <a:rPr lang="en"/>
              <a:t>Floor Price: The minimum price to buy into the Pudgy Penguins collection is set at 12.5 ETH.</a:t>
            </a:r>
            <a:endParaRPr/>
          </a:p>
          <a:p>
            <a:pPr indent="-298450" lvl="0" marL="457200" rtl="0" algn="l">
              <a:spcBef>
                <a:spcPts val="0"/>
              </a:spcBef>
              <a:spcAft>
                <a:spcPts val="0"/>
              </a:spcAft>
              <a:buSzPts val="1100"/>
              <a:buChar char="●"/>
            </a:pPr>
            <a:r>
              <a:rPr lang="en"/>
              <a:t>Floor Price Symbol: All prices are denoted in ETH, the primary currency of the Pudgy Penguins marketplace.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These numbers give us a snapshot of the activity and value of the Pudgy Penguins NFT collection in the market.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1c80ec65d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1c80ec65d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Alright, let's go over the traits of the Pudgy Penguins collection by category: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terms of categories, we have Background, Skin, Body, Face, and Head.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Looking at the top 10 traits and their counts, we see some interesting patterns. For example, Skin.Normal is the most common trait, appearing 2,649 times. Background colors like Blue, Mint, and Purple are also quite popular, each appearing over 1,000 times.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let's narrow it down to the top 5 traits in each category: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Background: The top 5 backgrounds are Blue, Mint, Purple, Beige, and Tangerine.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Skin: The most common skin trait is Normal, followed by Dark Gray and Light Gray. (normal: I think this means black and white like a penguin)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Body: Among body traits, Shirt Blue takes the lead, followed by Kimono Brown and Shirt Red.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Face: When it comes to faces, Winking and Blushing are the top contenders, showing up frequently in the collection.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Head: Finally, in terms of headwear, we see Headband, Flat Cap Blue, and Bucket Hat Green making the top of the list.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These traits give us a glimpse into the diversity and preferences within the Pudgy Penguins collection.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en"/>
              <a:t>top 10 traits (and counts)</a:t>
            </a:r>
            <a:endParaRPr b="1"/>
          </a:p>
          <a:p>
            <a:pPr indent="0" lvl="0" marL="0" rtl="0" algn="l">
              <a:spcBef>
                <a:spcPts val="0"/>
              </a:spcBef>
              <a:spcAft>
                <a:spcPts val="0"/>
              </a:spcAft>
              <a:buNone/>
            </a:pPr>
            <a:r>
              <a:rPr lang="en"/>
              <a:t>Skin.Normal	2649</a:t>
            </a:r>
            <a:endParaRPr/>
          </a:p>
          <a:p>
            <a:pPr indent="0" lvl="0" marL="0" rtl="0" algn="l">
              <a:spcBef>
                <a:spcPts val="0"/>
              </a:spcBef>
              <a:spcAft>
                <a:spcPts val="0"/>
              </a:spcAft>
              <a:buNone/>
            </a:pPr>
            <a:r>
              <a:rPr lang="en"/>
              <a:t>Background.Blue	1587</a:t>
            </a:r>
            <a:endParaRPr/>
          </a:p>
          <a:p>
            <a:pPr indent="0" lvl="0" marL="0" rtl="0" algn="l">
              <a:spcBef>
                <a:spcPts val="0"/>
              </a:spcBef>
              <a:spcAft>
                <a:spcPts val="0"/>
              </a:spcAft>
              <a:buNone/>
            </a:pPr>
            <a:r>
              <a:rPr lang="en"/>
              <a:t>Background.Mint	1389</a:t>
            </a:r>
            <a:endParaRPr/>
          </a:p>
          <a:p>
            <a:pPr indent="0" lvl="0" marL="0" rtl="0" algn="l">
              <a:spcBef>
                <a:spcPts val="0"/>
              </a:spcBef>
              <a:spcAft>
                <a:spcPts val="0"/>
              </a:spcAft>
              <a:buNone/>
            </a:pPr>
            <a:r>
              <a:rPr lang="en"/>
              <a:t>Skin.Dark Gray	1329</a:t>
            </a:r>
            <a:endParaRPr/>
          </a:p>
          <a:p>
            <a:pPr indent="0" lvl="0" marL="0" rtl="0" algn="l">
              <a:spcBef>
                <a:spcPts val="0"/>
              </a:spcBef>
              <a:spcAft>
                <a:spcPts val="0"/>
              </a:spcAft>
              <a:buNone/>
            </a:pPr>
            <a:r>
              <a:rPr lang="en"/>
              <a:t>Background.Purple	1282</a:t>
            </a:r>
            <a:endParaRPr/>
          </a:p>
          <a:p>
            <a:pPr indent="0" lvl="0" marL="0" rtl="0" algn="l">
              <a:spcBef>
                <a:spcPts val="0"/>
              </a:spcBef>
              <a:spcAft>
                <a:spcPts val="0"/>
              </a:spcAft>
              <a:buNone/>
            </a:pPr>
            <a:r>
              <a:rPr lang="en"/>
              <a:t>Skin.Light Gray	1189</a:t>
            </a:r>
            <a:endParaRPr/>
          </a:p>
          <a:p>
            <a:pPr indent="0" lvl="0" marL="0" rtl="0" algn="l">
              <a:spcBef>
                <a:spcPts val="0"/>
              </a:spcBef>
              <a:spcAft>
                <a:spcPts val="0"/>
              </a:spcAft>
              <a:buNone/>
            </a:pPr>
            <a:r>
              <a:rPr lang="en"/>
              <a:t>Background.Beige	1152</a:t>
            </a:r>
            <a:endParaRPr/>
          </a:p>
          <a:p>
            <a:pPr indent="0" lvl="0" marL="0" rtl="0" algn="l">
              <a:spcBef>
                <a:spcPts val="0"/>
              </a:spcBef>
              <a:spcAft>
                <a:spcPts val="0"/>
              </a:spcAft>
              <a:buNone/>
            </a:pPr>
            <a:r>
              <a:rPr lang="en"/>
              <a:t>Background.Tangerine	1135</a:t>
            </a:r>
            <a:endParaRPr/>
          </a:p>
          <a:p>
            <a:pPr indent="0" lvl="0" marL="0" rtl="0" algn="l">
              <a:spcBef>
                <a:spcPts val="0"/>
              </a:spcBef>
              <a:spcAft>
                <a:spcPts val="0"/>
              </a:spcAft>
              <a:buNone/>
            </a:pPr>
            <a:r>
              <a:rPr lang="en"/>
              <a:t>Face.Winking	961</a:t>
            </a:r>
            <a:endParaRPr/>
          </a:p>
          <a:p>
            <a:pPr indent="0" lvl="0" marL="0" rtl="0" algn="l">
              <a:spcBef>
                <a:spcPts val="0"/>
              </a:spcBef>
              <a:spcAft>
                <a:spcPts val="0"/>
              </a:spcAft>
              <a:buNone/>
            </a:pPr>
            <a:r>
              <a:rPr lang="en"/>
              <a:t>Face.Blushing	932</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 5 backgrounds traits</a:t>
            </a:r>
            <a:endParaRPr/>
          </a:p>
          <a:p>
            <a:pPr indent="0" lvl="0" marL="0" rtl="0" algn="l">
              <a:spcBef>
                <a:spcPts val="0"/>
              </a:spcBef>
              <a:spcAft>
                <a:spcPts val="0"/>
              </a:spcAft>
              <a:buNone/>
            </a:pPr>
            <a:r>
              <a:rPr lang="en"/>
              <a:t>Blue	1587.0</a:t>
            </a:r>
            <a:endParaRPr/>
          </a:p>
          <a:p>
            <a:pPr indent="0" lvl="0" marL="0" rtl="0" algn="l">
              <a:spcBef>
                <a:spcPts val="0"/>
              </a:spcBef>
              <a:spcAft>
                <a:spcPts val="0"/>
              </a:spcAft>
              <a:buNone/>
            </a:pPr>
            <a:r>
              <a:rPr lang="en"/>
              <a:t>Mint	1389.0</a:t>
            </a:r>
            <a:endParaRPr/>
          </a:p>
          <a:p>
            <a:pPr indent="0" lvl="0" marL="0" rtl="0" algn="l">
              <a:spcBef>
                <a:spcPts val="0"/>
              </a:spcBef>
              <a:spcAft>
                <a:spcPts val="0"/>
              </a:spcAft>
              <a:buNone/>
            </a:pPr>
            <a:r>
              <a:rPr lang="en"/>
              <a:t>Purple	1282.0</a:t>
            </a:r>
            <a:endParaRPr/>
          </a:p>
          <a:p>
            <a:pPr indent="0" lvl="0" marL="0" rtl="0" algn="l">
              <a:spcBef>
                <a:spcPts val="0"/>
              </a:spcBef>
              <a:spcAft>
                <a:spcPts val="0"/>
              </a:spcAft>
              <a:buNone/>
            </a:pPr>
            <a:r>
              <a:rPr lang="en"/>
              <a:t>Beige	1152.0</a:t>
            </a:r>
            <a:endParaRPr/>
          </a:p>
          <a:p>
            <a:pPr indent="0" lvl="0" marL="0" rtl="0" algn="l">
              <a:spcBef>
                <a:spcPts val="0"/>
              </a:spcBef>
              <a:spcAft>
                <a:spcPts val="0"/>
              </a:spcAft>
              <a:buNone/>
            </a:pPr>
            <a:r>
              <a:rPr lang="en"/>
              <a:t>Tangerine	1135.0</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 5 skin traits</a:t>
            </a:r>
            <a:endParaRPr b="1"/>
          </a:p>
          <a:p>
            <a:pPr indent="0" lvl="0" marL="0" rtl="0" algn="l">
              <a:spcBef>
                <a:spcPts val="0"/>
              </a:spcBef>
              <a:spcAft>
                <a:spcPts val="0"/>
              </a:spcAft>
              <a:buNone/>
            </a:pPr>
            <a:r>
              <a:rPr lang="en"/>
              <a:t>Normal	2649.0</a:t>
            </a:r>
            <a:endParaRPr/>
          </a:p>
          <a:p>
            <a:pPr indent="0" lvl="0" marL="0" rtl="0" algn="l">
              <a:spcBef>
                <a:spcPts val="0"/>
              </a:spcBef>
              <a:spcAft>
                <a:spcPts val="0"/>
              </a:spcAft>
              <a:buNone/>
            </a:pPr>
            <a:r>
              <a:rPr lang="en"/>
              <a:t>Dark Gray	1329.0</a:t>
            </a:r>
            <a:endParaRPr/>
          </a:p>
          <a:p>
            <a:pPr indent="0" lvl="0" marL="0" rtl="0" algn="l">
              <a:spcBef>
                <a:spcPts val="0"/>
              </a:spcBef>
              <a:spcAft>
                <a:spcPts val="0"/>
              </a:spcAft>
              <a:buNone/>
            </a:pPr>
            <a:r>
              <a:rPr lang="en"/>
              <a:t>Light Gray	1189.0</a:t>
            </a:r>
            <a:endParaRPr/>
          </a:p>
          <a:p>
            <a:pPr indent="0" lvl="0" marL="0" rtl="0" algn="l">
              <a:spcBef>
                <a:spcPts val="0"/>
              </a:spcBef>
              <a:spcAft>
                <a:spcPts val="0"/>
              </a:spcAft>
              <a:buNone/>
            </a:pPr>
            <a:r>
              <a:rPr lang="en"/>
              <a:t>Maroon	731.0</a:t>
            </a:r>
            <a:endParaRPr/>
          </a:p>
          <a:p>
            <a:pPr indent="0" lvl="0" marL="0" rtl="0" algn="l">
              <a:spcBef>
                <a:spcPts val="0"/>
              </a:spcBef>
              <a:spcAft>
                <a:spcPts val="0"/>
              </a:spcAft>
              <a:buNone/>
            </a:pPr>
            <a:r>
              <a:rPr lang="en"/>
              <a:t>Olive Green	705.0</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 5 body traits</a:t>
            </a:r>
            <a:endParaRPr b="1"/>
          </a:p>
          <a:p>
            <a:pPr indent="0" lvl="0" marL="0" rtl="0" algn="l">
              <a:spcBef>
                <a:spcPts val="0"/>
              </a:spcBef>
              <a:spcAft>
                <a:spcPts val="0"/>
              </a:spcAft>
              <a:buNone/>
            </a:pPr>
            <a:r>
              <a:rPr lang="en"/>
              <a:t>Shirt Blue	290.0</a:t>
            </a:r>
            <a:endParaRPr/>
          </a:p>
          <a:p>
            <a:pPr indent="0" lvl="0" marL="0" rtl="0" algn="l">
              <a:spcBef>
                <a:spcPts val="0"/>
              </a:spcBef>
              <a:spcAft>
                <a:spcPts val="0"/>
              </a:spcAft>
              <a:buNone/>
            </a:pPr>
            <a:r>
              <a:rPr lang="en"/>
              <a:t>Kimono Brown	268.0</a:t>
            </a:r>
            <a:endParaRPr/>
          </a:p>
          <a:p>
            <a:pPr indent="0" lvl="0" marL="0" rtl="0" algn="l">
              <a:spcBef>
                <a:spcPts val="0"/>
              </a:spcBef>
              <a:spcAft>
                <a:spcPts val="0"/>
              </a:spcAft>
              <a:buNone/>
            </a:pPr>
            <a:r>
              <a:rPr lang="en"/>
              <a:t>Shirt Red	259.0</a:t>
            </a:r>
            <a:endParaRPr/>
          </a:p>
          <a:p>
            <a:pPr indent="0" lvl="0" marL="0" rtl="0" algn="l">
              <a:spcBef>
                <a:spcPts val="0"/>
              </a:spcBef>
              <a:spcAft>
                <a:spcPts val="0"/>
              </a:spcAft>
              <a:buNone/>
            </a:pPr>
            <a:r>
              <a:rPr lang="en"/>
              <a:t>Turtleneck Green	254.0</a:t>
            </a:r>
            <a:endParaRPr/>
          </a:p>
          <a:p>
            <a:pPr indent="0" lvl="0" marL="0" rtl="0" algn="l">
              <a:spcBef>
                <a:spcPts val="0"/>
              </a:spcBef>
              <a:spcAft>
                <a:spcPts val="0"/>
              </a:spcAft>
              <a:buNone/>
            </a:pPr>
            <a:r>
              <a:rPr lang="en"/>
              <a:t>Scarf Green	250.0</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 5 face traits</a:t>
            </a:r>
            <a:endParaRPr b="1"/>
          </a:p>
          <a:p>
            <a:pPr indent="0" lvl="0" marL="0" rtl="0" algn="l">
              <a:spcBef>
                <a:spcPts val="0"/>
              </a:spcBef>
              <a:spcAft>
                <a:spcPts val="0"/>
              </a:spcAft>
              <a:buNone/>
            </a:pPr>
            <a:r>
              <a:rPr lang="en"/>
              <a:t>Winking	961.0</a:t>
            </a:r>
            <a:endParaRPr/>
          </a:p>
          <a:p>
            <a:pPr indent="0" lvl="0" marL="0" rtl="0" algn="l">
              <a:spcBef>
                <a:spcPts val="0"/>
              </a:spcBef>
              <a:spcAft>
                <a:spcPts val="0"/>
              </a:spcAft>
              <a:buNone/>
            </a:pPr>
            <a:r>
              <a:rPr lang="en"/>
              <a:t>Blushing	932.0</a:t>
            </a:r>
            <a:endParaRPr/>
          </a:p>
          <a:p>
            <a:pPr indent="0" lvl="0" marL="0" rtl="0" algn="l">
              <a:spcBef>
                <a:spcPts val="0"/>
              </a:spcBef>
              <a:spcAft>
                <a:spcPts val="0"/>
              </a:spcAft>
              <a:buNone/>
            </a:pPr>
            <a:r>
              <a:rPr lang="en"/>
              <a:t>Normal	864.0</a:t>
            </a:r>
            <a:endParaRPr/>
          </a:p>
          <a:p>
            <a:pPr indent="0" lvl="0" marL="0" rtl="0" algn="l">
              <a:spcBef>
                <a:spcPts val="0"/>
              </a:spcBef>
              <a:spcAft>
                <a:spcPts val="0"/>
              </a:spcAft>
              <a:buNone/>
            </a:pPr>
            <a:r>
              <a:rPr lang="en"/>
              <a:t>Circle Glasses	768.0</a:t>
            </a:r>
            <a:endParaRPr/>
          </a:p>
          <a:p>
            <a:pPr indent="0" lvl="0" marL="0" rtl="0" algn="l">
              <a:spcBef>
                <a:spcPts val="0"/>
              </a:spcBef>
              <a:spcAft>
                <a:spcPts val="0"/>
              </a:spcAft>
              <a:buNone/>
            </a:pPr>
            <a:r>
              <a:rPr lang="en"/>
              <a:t>Cute	588.0</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top 5 head traits</a:t>
            </a:r>
            <a:endParaRPr b="1"/>
          </a:p>
          <a:p>
            <a:pPr indent="0" lvl="0" marL="0" rtl="0" algn="l">
              <a:spcBef>
                <a:spcPts val="0"/>
              </a:spcBef>
              <a:spcAft>
                <a:spcPts val="0"/>
              </a:spcAft>
              <a:buNone/>
            </a:pPr>
            <a:r>
              <a:rPr lang="en"/>
              <a:t>Headband	357.0</a:t>
            </a:r>
            <a:endParaRPr/>
          </a:p>
          <a:p>
            <a:pPr indent="0" lvl="0" marL="0" rtl="0" algn="l">
              <a:spcBef>
                <a:spcPts val="0"/>
              </a:spcBef>
              <a:spcAft>
                <a:spcPts val="0"/>
              </a:spcAft>
              <a:buNone/>
            </a:pPr>
            <a:r>
              <a:rPr lang="en"/>
              <a:t>Flat Cap Blue	355.0</a:t>
            </a:r>
            <a:endParaRPr/>
          </a:p>
          <a:p>
            <a:pPr indent="0" lvl="0" marL="0" rtl="0" algn="l">
              <a:spcBef>
                <a:spcPts val="0"/>
              </a:spcBef>
              <a:spcAft>
                <a:spcPts val="0"/>
              </a:spcAft>
              <a:buNone/>
            </a:pPr>
            <a:r>
              <a:rPr lang="en"/>
              <a:t>Bucket Hat Green	349.0</a:t>
            </a:r>
            <a:endParaRPr/>
          </a:p>
          <a:p>
            <a:pPr indent="0" lvl="0" marL="0" rtl="0" algn="l">
              <a:spcBef>
                <a:spcPts val="0"/>
              </a:spcBef>
              <a:spcAft>
                <a:spcPts val="0"/>
              </a:spcAft>
              <a:buNone/>
            </a:pPr>
            <a:r>
              <a:rPr lang="en"/>
              <a:t>Backwards Hat Red	294.0</a:t>
            </a:r>
            <a:endParaRPr/>
          </a:p>
          <a:p>
            <a:pPr indent="0" lvl="0" marL="0" rtl="0" algn="l">
              <a:spcBef>
                <a:spcPts val="0"/>
              </a:spcBef>
              <a:spcAft>
                <a:spcPts val="0"/>
              </a:spcAft>
              <a:buNone/>
            </a:pPr>
            <a:r>
              <a:rPr lang="en"/>
              <a:t>Hat Blue	286.0</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cf9056145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cf9056145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used several APIs to gather essential data for our analysis:</a:t>
            </a:r>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Char char="●"/>
            </a:pPr>
            <a:r>
              <a:rPr lang="en"/>
              <a:t>Opensea APIs: These APIs were pivotal in directly accessing data from the Pudgy Penguins collection on OpenSea. They provided us with real-time insights into the collection's dynamics.</a:t>
            </a:r>
            <a:endParaRPr/>
          </a:p>
          <a:p>
            <a:pPr indent="-298450" lvl="0" marL="457200" rtl="0" algn="l">
              <a:spcBef>
                <a:spcPts val="0"/>
              </a:spcBef>
              <a:spcAft>
                <a:spcPts val="0"/>
              </a:spcAft>
              <a:buSzPts val="1100"/>
              <a:buChar char="●"/>
            </a:pPr>
            <a:r>
              <a:rPr lang="en"/>
              <a:t>Traits Summary Counts: With this API, we obtained summary counts of different traits within the Pudgy Penguins collection. This helped us grasp the distribution of traits among the NFTs.</a:t>
            </a:r>
            <a:endParaRPr/>
          </a:p>
          <a:p>
            <a:pPr indent="-298450" lvl="0" marL="457200" rtl="0" algn="l">
              <a:spcBef>
                <a:spcPts val="0"/>
              </a:spcBef>
              <a:spcAft>
                <a:spcPts val="0"/>
              </a:spcAft>
              <a:buSzPts val="1100"/>
              <a:buChar char="●"/>
            </a:pPr>
            <a:r>
              <a:rPr lang="en"/>
              <a:t>NFT Sales Events: Using this API, we tracked sales events for the Pudgy Penguins NFTs. It allowed us to monitor the transaction history of individual NFTs.</a:t>
            </a:r>
            <a:endParaRPr/>
          </a:p>
          <a:p>
            <a:pPr indent="-298450" lvl="0" marL="457200" rtl="0" algn="l">
              <a:spcBef>
                <a:spcPts val="0"/>
              </a:spcBef>
              <a:spcAft>
                <a:spcPts val="0"/>
              </a:spcAft>
              <a:buSzPts val="1100"/>
              <a:buChar char="●"/>
            </a:pPr>
            <a:r>
              <a:rPr lang="en"/>
              <a:t>Individual NFT Information: This API furnished us with detailed information about each individual Pudgy Penguins NFT, including its unique identifier, closing date, payment quantity, and more.</a:t>
            </a:r>
            <a:endParaRPr/>
          </a:p>
          <a:p>
            <a:pPr indent="0" lvl="0" marL="45720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Now, let's discuss the components of our dataframe:</a:t>
            </a:r>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Char char="●"/>
            </a:pPr>
            <a:r>
              <a:rPr lang="en"/>
              <a:t>Events Data: This section contained comprehensive details about sales events and transactions.</a:t>
            </a:r>
            <a:endParaRPr/>
          </a:p>
          <a:p>
            <a:pPr indent="-298450" lvl="0" marL="457200" rtl="0" algn="l">
              <a:spcBef>
                <a:spcPts val="0"/>
              </a:spcBef>
              <a:spcAft>
                <a:spcPts val="0"/>
              </a:spcAft>
              <a:buSzPts val="1100"/>
              <a:buChar char="●"/>
            </a:pPr>
            <a:r>
              <a:rPr lang="en"/>
              <a:t>NFT Token (nft.identifier): We assigned unique identifiers to each Pudgy Penguins NFT.</a:t>
            </a:r>
            <a:endParaRPr/>
          </a:p>
          <a:p>
            <a:pPr indent="-298450" lvl="0" marL="457200" rtl="0" algn="l">
              <a:spcBef>
                <a:spcPts val="0"/>
              </a:spcBef>
              <a:spcAft>
                <a:spcPts val="0"/>
              </a:spcAft>
              <a:buSzPts val="1100"/>
              <a:buChar char="●"/>
            </a:pPr>
            <a:r>
              <a:rPr lang="en"/>
              <a:t>Closing Date (for ETH comparison): This enabled us to compare prices in ETH by referencing the date of each transaction's closure.</a:t>
            </a:r>
            <a:endParaRPr/>
          </a:p>
          <a:p>
            <a:pPr indent="-298450" lvl="0" marL="457200" rtl="0" algn="l">
              <a:spcBef>
                <a:spcPts val="0"/>
              </a:spcBef>
              <a:spcAft>
                <a:spcPts val="0"/>
              </a:spcAft>
              <a:buSzPts val="1100"/>
              <a:buChar char="●"/>
            </a:pPr>
            <a:r>
              <a:rPr lang="en"/>
              <a:t>Payment Quantity (wei, y-hat): We quantified the cryptocurrency payment for each NFT, measured in wei.</a:t>
            </a:r>
            <a:endParaRPr/>
          </a:p>
          <a:p>
            <a:pPr indent="-298450" lvl="0" marL="457200" rtl="0" algn="l">
              <a:spcBef>
                <a:spcPts val="0"/>
              </a:spcBef>
              <a:spcAft>
                <a:spcPts val="0"/>
              </a:spcAft>
              <a:buSzPts val="1100"/>
              <a:buChar char="●"/>
            </a:pPr>
            <a:r>
              <a:rPr lang="en"/>
              <a:t>Pagination (50 per page): To streamline data management, we structured our data into pages, each comprising 50 sales.</a:t>
            </a:r>
            <a:endParaRPr/>
          </a:p>
          <a:p>
            <a:pPr indent="-298450" lvl="0" marL="457200" rtl="0" algn="l">
              <a:spcBef>
                <a:spcPts val="0"/>
              </a:spcBef>
              <a:spcAft>
                <a:spcPts val="0"/>
              </a:spcAft>
              <a:buSzPts val="1100"/>
              <a:buChar char="●"/>
            </a:pPr>
            <a:r>
              <a:rPr lang="en"/>
              <a:t>Individual NFT Info: Detailed insights into each Pudgy Penguins NFT were encapsulated here.</a:t>
            </a:r>
            <a:endParaRPr/>
          </a:p>
          <a:p>
            <a:pPr indent="-298450" lvl="0" marL="457200" rtl="0" algn="l">
              <a:spcBef>
                <a:spcPts val="0"/>
              </a:spcBef>
              <a:spcAft>
                <a:spcPts val="0"/>
              </a:spcAft>
              <a:buSzPts val="1100"/>
              <a:buChar char="●"/>
            </a:pPr>
            <a:r>
              <a:rPr lang="en"/>
              <a:t>Traits for Each NFT: We meticulously cataloged the traits associated with each NFT.</a:t>
            </a:r>
            <a:endParaRPr/>
          </a:p>
          <a:p>
            <a:pPr indent="-298450" lvl="0" marL="457200" rtl="0" algn="l">
              <a:spcBef>
                <a:spcPts val="0"/>
              </a:spcBef>
              <a:spcAft>
                <a:spcPts val="0"/>
              </a:spcAft>
              <a:buSzPts val="1100"/>
              <a:buChar char="●"/>
            </a:pPr>
            <a:r>
              <a:rPr lang="en"/>
              <a:t>Exporting Data (static): Finally, we exported our data using the to_csv command, generating a static file for further analysis.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Through the seamless integration of APIs and the meticulous organization of data frame components, we gained profound insights into the intricacies of the Pudgy Penguins collection.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d12b4b98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d12b4b98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d1c80ebb6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d1c80ebb6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So, when we talk about R-squared, think of it as a measure that tells us how much of the variation in one variable can be explained by another variable.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 instance, if we have an R-squared value of 0.50, it means that roughly half of the observed variation in one variable can be explained by the model's inputs.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looking at our training dataset, we have an R-squared score of about 0.69. This indicates that the traits we've identified strongly describe the price in the training data. In fact, there's only about 30% noise in there, which is pretty good!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But then, when we move to our testing dataset, things take a bit of a turn. The R-squared score is incredibly low, in fact, it's negative! Specifically, it's -1.47e+26. This basically tells us that our model is struggling to predict anything from this dataset.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the big question is, why is this happening? That's something we need to dive deeper into.</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4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gif"/><Relationship Id="rId4" Type="http://schemas.openxmlformats.org/officeDocument/2006/relationships/image" Target="../media/image1.gif"/><Relationship Id="rId5" Type="http://schemas.openxmlformats.org/officeDocument/2006/relationships/image" Target="../media/image17.gif"/><Relationship Id="rId6" Type="http://schemas.openxmlformats.org/officeDocument/2006/relationships/image" Target="../media/image3.gif"/><Relationship Id="rId7" Type="http://schemas.openxmlformats.org/officeDocument/2006/relationships/image" Target="../media/image2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3.gif"/><Relationship Id="rId6"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gif"/><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6.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opensea.io/" TargetMode="External"/><Relationship Id="rId4" Type="http://schemas.openxmlformats.org/officeDocument/2006/relationships/hyperlink" Target="https://opensea.io/collection/pudgypenguins" TargetMode="External"/><Relationship Id="rId5" Type="http://schemas.openxmlformats.org/officeDocument/2006/relationships/hyperlink" Target="https://github.com/Project-3-Anvi-Maria-and-Jacqueline/project3" TargetMode="External"/><Relationship Id="rId6" Type="http://schemas.openxmlformats.org/officeDocument/2006/relationships/hyperlink" Target="https://github.com/Project-3-Anvi-Maria-and-Jacqueline/project3/blob/main/data_cleaning.ipynb" TargetMode="External"/><Relationship Id="rId7" Type="http://schemas.openxmlformats.org/officeDocument/2006/relationships/hyperlink" Target="https://github.com/Project-3-Anvi-Maria-and-Jacqueline/project3/blob/main/machine_learning_model.ipynb" TargetMode="External"/><Relationship Id="rId8" Type="http://schemas.openxmlformats.org/officeDocument/2006/relationships/image" Target="../media/image2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7.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opensea.io/collection/pudgypenguins" TargetMode="External"/><Relationship Id="rId4" Type="http://schemas.openxmlformats.org/officeDocument/2006/relationships/hyperlink" Target="https://opensea.io/" TargetMode="External"/><Relationship Id="rId5" Type="http://schemas.openxmlformats.org/officeDocument/2006/relationships/image" Target="../media/image8.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opensea.io/collection/pudgypenguins" TargetMode="External"/><Relationship Id="rId4"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20.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gif"/><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gif"/><Relationship Id="rId4" Type="http://schemas.openxmlformats.org/officeDocument/2006/relationships/hyperlink" Target="https://docs.opensea.io/reference/api-overview" TargetMode="External"/><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gif"/><Relationship Id="rId4" Type="http://schemas.openxmlformats.org/officeDocument/2006/relationships/hyperlink" Target="https://www.investopedia.com/terms/r/r-squared.asp"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3444950" y="616050"/>
            <a:ext cx="2853626" cy="2853626"/>
          </a:xfrm>
          <a:prstGeom prst="rect">
            <a:avLst/>
          </a:prstGeom>
          <a:noFill/>
          <a:ln>
            <a:noFill/>
          </a:ln>
        </p:spPr>
      </p:pic>
      <p:pic>
        <p:nvPicPr>
          <p:cNvPr id="55" name="Google Shape;55;p13"/>
          <p:cNvPicPr preferRelativeResize="0"/>
          <p:nvPr/>
        </p:nvPicPr>
        <p:blipFill rotWithShape="1">
          <a:blip r:embed="rId4">
            <a:alphaModFix/>
          </a:blip>
          <a:srcRect b="0" l="0" r="20248" t="0"/>
          <a:stretch/>
        </p:blipFill>
        <p:spPr>
          <a:xfrm>
            <a:off x="6069975" y="616075"/>
            <a:ext cx="2275826" cy="2853600"/>
          </a:xfrm>
          <a:prstGeom prst="rect">
            <a:avLst/>
          </a:prstGeom>
          <a:noFill/>
          <a:ln>
            <a:noFill/>
          </a:ln>
        </p:spPr>
      </p:pic>
      <p:pic>
        <p:nvPicPr>
          <p:cNvPr id="56" name="Google Shape;56;p13"/>
          <p:cNvPicPr preferRelativeResize="0"/>
          <p:nvPr/>
        </p:nvPicPr>
        <p:blipFill rotWithShape="1">
          <a:blip r:embed="rId5">
            <a:alphaModFix/>
          </a:blip>
          <a:srcRect b="3651" l="0" r="0" t="0"/>
          <a:stretch/>
        </p:blipFill>
        <p:spPr>
          <a:xfrm>
            <a:off x="376100" y="616050"/>
            <a:ext cx="3068850" cy="2956700"/>
          </a:xfrm>
          <a:prstGeom prst="rect">
            <a:avLst/>
          </a:prstGeom>
          <a:noFill/>
          <a:ln>
            <a:noFill/>
          </a:ln>
        </p:spPr>
      </p:pic>
      <p:sp>
        <p:nvSpPr>
          <p:cNvPr id="57" name="Google Shape;57;p13"/>
          <p:cNvSpPr txBox="1"/>
          <p:nvPr>
            <p:ph type="ctrTitle"/>
          </p:nvPr>
        </p:nvSpPr>
        <p:spPr>
          <a:xfrm>
            <a:off x="134200" y="-144275"/>
            <a:ext cx="8211600" cy="40695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b="1" lang="en" sz="25000">
                <a:solidFill>
                  <a:srgbClr val="1B1F23"/>
                </a:solidFill>
                <a:latin typeface="Zilla Slab Highlight"/>
                <a:ea typeface="Zilla Slab Highlight"/>
                <a:cs typeface="Zilla Slab Highlight"/>
                <a:sym typeface="Zilla Slab Highlight"/>
              </a:rPr>
              <a:t>NFTs</a:t>
            </a:r>
            <a:r>
              <a:rPr lang="en" sz="25000">
                <a:solidFill>
                  <a:srgbClr val="1B1F23"/>
                </a:solidFill>
                <a:latin typeface="Zilla Slab Highlight"/>
                <a:ea typeface="Zilla Slab Highlight"/>
                <a:cs typeface="Zilla Slab Highlight"/>
                <a:sym typeface="Zilla Slab Highlight"/>
              </a:rPr>
              <a:t> </a:t>
            </a:r>
            <a:endParaRPr sz="25000">
              <a:solidFill>
                <a:srgbClr val="1B1F23"/>
              </a:solidFill>
              <a:latin typeface="Zilla Slab Highlight"/>
              <a:ea typeface="Zilla Slab Highlight"/>
              <a:cs typeface="Zilla Slab Highlight"/>
              <a:sym typeface="Zilla Slab Highlight"/>
            </a:endParaRPr>
          </a:p>
        </p:txBody>
      </p:sp>
      <p:sp>
        <p:nvSpPr>
          <p:cNvPr id="58" name="Google Shape;58;p13"/>
          <p:cNvSpPr txBox="1"/>
          <p:nvPr>
            <p:ph idx="1" type="subTitle"/>
          </p:nvPr>
        </p:nvSpPr>
        <p:spPr>
          <a:xfrm>
            <a:off x="311700" y="3572750"/>
            <a:ext cx="8520600" cy="7926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SzPts val="1018"/>
              <a:buNone/>
            </a:pPr>
            <a:r>
              <a:rPr lang="en" sz="1500">
                <a:solidFill>
                  <a:srgbClr val="FDEBCB"/>
                </a:solidFill>
                <a:latin typeface="Zilla Slab"/>
                <a:ea typeface="Zilla Slab"/>
                <a:cs typeface="Zilla Slab"/>
                <a:sym typeface="Zilla Slab"/>
              </a:rPr>
              <a:t>Anvitha Chaluvadi</a:t>
            </a:r>
            <a:r>
              <a:rPr lang="en" sz="1500">
                <a:solidFill>
                  <a:srgbClr val="FDEBCB"/>
                </a:solidFill>
                <a:latin typeface="Zilla Slab"/>
                <a:ea typeface="Zilla Slab"/>
                <a:cs typeface="Zilla Slab"/>
                <a:sym typeface="Zilla Slab"/>
              </a:rPr>
              <a:t> </a:t>
            </a:r>
            <a:r>
              <a:rPr lang="en" sz="1500">
                <a:solidFill>
                  <a:srgbClr val="FDEBCB"/>
                </a:solidFill>
                <a:latin typeface="Zilla Slab"/>
                <a:ea typeface="Zilla Slab"/>
                <a:cs typeface="Zilla Slab"/>
                <a:sym typeface="Zilla Slab"/>
              </a:rPr>
              <a:t>and </a:t>
            </a:r>
            <a:r>
              <a:rPr lang="en" sz="1500">
                <a:solidFill>
                  <a:srgbClr val="FDEBCB"/>
                </a:solidFill>
                <a:latin typeface="Zilla Slab"/>
                <a:ea typeface="Zilla Slab"/>
                <a:cs typeface="Zilla Slab"/>
                <a:sym typeface="Zilla Slab"/>
              </a:rPr>
              <a:t>Maria Notarianni</a:t>
            </a:r>
            <a:endParaRPr sz="2000">
              <a:solidFill>
                <a:srgbClr val="AF8F55"/>
              </a:solidFill>
              <a:latin typeface="Fraunces"/>
              <a:ea typeface="Fraunces"/>
              <a:cs typeface="Fraunces"/>
              <a:sym typeface="Fraunces"/>
            </a:endParaRPr>
          </a:p>
        </p:txBody>
      </p:sp>
      <p:sp>
        <p:nvSpPr>
          <p:cNvPr id="59" name="Google Shape;59;p13"/>
          <p:cNvSpPr txBox="1"/>
          <p:nvPr/>
        </p:nvSpPr>
        <p:spPr>
          <a:xfrm>
            <a:off x="252100" y="156150"/>
            <a:ext cx="7524000" cy="13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Zilla Slab"/>
                <a:ea typeface="Zilla Slab"/>
                <a:cs typeface="Zilla Slab"/>
                <a:sym typeface="Zilla Slab"/>
              </a:rPr>
              <a:t>PRICING</a:t>
            </a:r>
            <a:r>
              <a:rPr b="1" lang="en" sz="5000">
                <a:solidFill>
                  <a:srgbClr val="FDEBCB"/>
                </a:solidFill>
                <a:latin typeface="Zilla Slab"/>
                <a:ea typeface="Zilla Slab"/>
                <a:cs typeface="Zilla Slab"/>
                <a:sym typeface="Zilla Slab"/>
              </a:rPr>
              <a:t> </a:t>
            </a:r>
            <a:endParaRPr b="1" sz="5000">
              <a:solidFill>
                <a:srgbClr val="FDEBCB"/>
              </a:solidFill>
              <a:latin typeface="Zilla Slab"/>
              <a:ea typeface="Zilla Slab"/>
              <a:cs typeface="Zilla Slab"/>
              <a:sym typeface="Zilla Slab"/>
            </a:endParaRPr>
          </a:p>
        </p:txBody>
      </p:sp>
      <p:sp>
        <p:nvSpPr>
          <p:cNvPr id="60" name="Google Shape;60;p13"/>
          <p:cNvSpPr txBox="1"/>
          <p:nvPr/>
        </p:nvSpPr>
        <p:spPr>
          <a:xfrm>
            <a:off x="275900" y="2780150"/>
            <a:ext cx="7043700" cy="7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Zilla Slab"/>
                <a:ea typeface="Zilla Slab"/>
                <a:cs typeface="Zilla Slab"/>
                <a:sym typeface="Zilla Slab"/>
              </a:rPr>
              <a:t>USING APIs</a:t>
            </a:r>
            <a:endParaRPr b="1" sz="5000">
              <a:solidFill>
                <a:schemeClr val="lt1"/>
              </a:solidFill>
              <a:latin typeface="Zilla Slab"/>
              <a:ea typeface="Zilla Slab"/>
              <a:cs typeface="Zilla Slab"/>
              <a:sym typeface="Zilla Slab"/>
            </a:endParaRPr>
          </a:p>
        </p:txBody>
      </p:sp>
      <p:pic>
        <p:nvPicPr>
          <p:cNvPr id="61" name="Google Shape;61;p13"/>
          <p:cNvPicPr preferRelativeResize="0"/>
          <p:nvPr/>
        </p:nvPicPr>
        <p:blipFill>
          <a:blip r:embed="rId6">
            <a:alphaModFix/>
          </a:blip>
          <a:stretch>
            <a:fillRect/>
          </a:stretch>
        </p:blipFill>
        <p:spPr>
          <a:xfrm>
            <a:off x="7355400" y="0"/>
            <a:ext cx="1788601" cy="1788601"/>
          </a:xfrm>
          <a:prstGeom prst="rect">
            <a:avLst/>
          </a:prstGeom>
          <a:noFill/>
          <a:ln>
            <a:noFill/>
          </a:ln>
        </p:spPr>
      </p:pic>
      <p:pic>
        <p:nvPicPr>
          <p:cNvPr id="62" name="Google Shape;62;p13"/>
          <p:cNvPicPr preferRelativeResize="0"/>
          <p:nvPr/>
        </p:nvPicPr>
        <p:blipFill>
          <a:blip r:embed="rId7">
            <a:alphaModFix/>
          </a:blip>
          <a:stretch>
            <a:fillRect/>
          </a:stretch>
        </p:blipFill>
        <p:spPr>
          <a:xfrm>
            <a:off x="198475" y="3925225"/>
            <a:ext cx="1218275" cy="1218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33" name="Shape 133"/>
        <p:cNvGrpSpPr/>
        <p:nvPr/>
      </p:nvGrpSpPr>
      <p:grpSpPr>
        <a:xfrm>
          <a:off x="0" y="0"/>
          <a:ext cx="0" cy="0"/>
          <a:chOff x="0" y="0"/>
          <a:chExt cx="0" cy="0"/>
        </a:xfrm>
      </p:grpSpPr>
      <p:sp>
        <p:nvSpPr>
          <p:cNvPr id="134" name="Google Shape;134;p22"/>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RESULTS</a:t>
            </a:r>
            <a:endParaRPr b="1" sz="3000">
              <a:solidFill>
                <a:schemeClr val="lt1"/>
              </a:solidFill>
              <a:latin typeface="Zilla Slab"/>
              <a:ea typeface="Zilla Slab"/>
              <a:cs typeface="Zilla Slab"/>
              <a:sym typeface="Zilla Slab"/>
            </a:endParaRPr>
          </a:p>
        </p:txBody>
      </p:sp>
      <p:sp>
        <p:nvSpPr>
          <p:cNvPr id="135" name="Google Shape;135;p22"/>
          <p:cNvSpPr txBox="1"/>
          <p:nvPr/>
        </p:nvSpPr>
        <p:spPr>
          <a:xfrm>
            <a:off x="2920950" y="678300"/>
            <a:ext cx="33021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1"/>
                </a:solidFill>
                <a:highlight>
                  <a:schemeClr val="accent2"/>
                </a:highlight>
                <a:latin typeface="Zilla Slab SemiBold"/>
                <a:ea typeface="Zilla Slab SemiBold"/>
                <a:cs typeface="Zilla Slab SemiBold"/>
                <a:sym typeface="Zilla Slab SemiBold"/>
              </a:rPr>
              <a:t>MODEL EVALUATION METRICS</a:t>
            </a:r>
            <a:endParaRPr sz="1700">
              <a:solidFill>
                <a:schemeClr val="lt1"/>
              </a:solidFill>
              <a:latin typeface="Zilla Slab SemiBold"/>
              <a:ea typeface="Zilla Slab SemiBold"/>
              <a:cs typeface="Zilla Slab SemiBold"/>
              <a:sym typeface="Zilla Slab SemiBold"/>
            </a:endParaRPr>
          </a:p>
        </p:txBody>
      </p:sp>
      <p:pic>
        <p:nvPicPr>
          <p:cNvPr id="136" name="Google Shape;136;p22"/>
          <p:cNvPicPr preferRelativeResize="0"/>
          <p:nvPr/>
        </p:nvPicPr>
        <p:blipFill>
          <a:blip r:embed="rId3">
            <a:alphaModFix/>
          </a:blip>
          <a:stretch>
            <a:fillRect/>
          </a:stretch>
        </p:blipFill>
        <p:spPr>
          <a:xfrm>
            <a:off x="1331925" y="1632225"/>
            <a:ext cx="2909174" cy="2340774"/>
          </a:xfrm>
          <a:prstGeom prst="rect">
            <a:avLst/>
          </a:prstGeom>
          <a:noFill/>
          <a:ln>
            <a:noFill/>
          </a:ln>
        </p:spPr>
      </p:pic>
      <p:sp>
        <p:nvSpPr>
          <p:cNvPr id="137" name="Google Shape;137;p22"/>
          <p:cNvSpPr txBox="1"/>
          <p:nvPr/>
        </p:nvSpPr>
        <p:spPr>
          <a:xfrm>
            <a:off x="1471613" y="1170513"/>
            <a:ext cx="2629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1"/>
                </a:solidFill>
                <a:latin typeface="Zilla Slab Medium"/>
                <a:ea typeface="Zilla Slab Medium"/>
                <a:cs typeface="Zilla Slab Medium"/>
                <a:sym typeface="Zilla Slab Medium"/>
              </a:rPr>
              <a:t>Training Dataset</a:t>
            </a:r>
            <a:endParaRPr sz="1800">
              <a:solidFill>
                <a:schemeClr val="lt1"/>
              </a:solidFill>
              <a:latin typeface="Zilla Slab Medium"/>
              <a:ea typeface="Zilla Slab Medium"/>
              <a:cs typeface="Zilla Slab Medium"/>
              <a:sym typeface="Zilla Slab Medium"/>
            </a:endParaRPr>
          </a:p>
        </p:txBody>
      </p:sp>
      <p:sp>
        <p:nvSpPr>
          <p:cNvPr id="138" name="Google Shape;138;p22"/>
          <p:cNvSpPr txBox="1"/>
          <p:nvPr/>
        </p:nvSpPr>
        <p:spPr>
          <a:xfrm>
            <a:off x="5042563" y="1170513"/>
            <a:ext cx="2629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1"/>
                </a:solidFill>
                <a:latin typeface="Zilla Slab Medium"/>
                <a:ea typeface="Zilla Slab Medium"/>
                <a:cs typeface="Zilla Slab Medium"/>
                <a:sym typeface="Zilla Slab Medium"/>
              </a:rPr>
              <a:t>Testing Dataset</a:t>
            </a:r>
            <a:endParaRPr sz="1800">
              <a:solidFill>
                <a:schemeClr val="lt1"/>
              </a:solidFill>
              <a:latin typeface="Zilla Slab Medium"/>
              <a:ea typeface="Zilla Slab Medium"/>
              <a:cs typeface="Zilla Slab Medium"/>
              <a:sym typeface="Zilla Slab Medium"/>
            </a:endParaRPr>
          </a:p>
        </p:txBody>
      </p:sp>
      <p:pic>
        <p:nvPicPr>
          <p:cNvPr id="139" name="Google Shape;139;p22"/>
          <p:cNvPicPr preferRelativeResize="0"/>
          <p:nvPr/>
        </p:nvPicPr>
        <p:blipFill>
          <a:blip r:embed="rId4">
            <a:alphaModFix/>
          </a:blip>
          <a:stretch>
            <a:fillRect/>
          </a:stretch>
        </p:blipFill>
        <p:spPr>
          <a:xfrm>
            <a:off x="4902887" y="1632213"/>
            <a:ext cx="2909175" cy="2276050"/>
          </a:xfrm>
          <a:prstGeom prst="rect">
            <a:avLst/>
          </a:prstGeom>
          <a:noFill/>
          <a:ln>
            <a:noFill/>
          </a:ln>
        </p:spPr>
      </p:pic>
      <p:pic>
        <p:nvPicPr>
          <p:cNvPr id="140" name="Google Shape;140;p22"/>
          <p:cNvPicPr preferRelativeResize="0"/>
          <p:nvPr/>
        </p:nvPicPr>
        <p:blipFill>
          <a:blip r:embed="rId5">
            <a:alphaModFix/>
          </a:blip>
          <a:stretch>
            <a:fillRect/>
          </a:stretch>
        </p:blipFill>
        <p:spPr>
          <a:xfrm>
            <a:off x="79800" y="4018800"/>
            <a:ext cx="1124700" cy="1124700"/>
          </a:xfrm>
          <a:prstGeom prst="rect">
            <a:avLst/>
          </a:prstGeom>
          <a:noFill/>
          <a:ln>
            <a:noFill/>
          </a:ln>
        </p:spPr>
      </p:pic>
      <p:pic>
        <p:nvPicPr>
          <p:cNvPr id="141" name="Google Shape;141;p22" title="File:029-sad-but-relieved-face.svg - Wikipedia"/>
          <p:cNvPicPr preferRelativeResize="0"/>
          <p:nvPr/>
        </p:nvPicPr>
        <p:blipFill>
          <a:blip r:embed="rId6">
            <a:alphaModFix/>
          </a:blip>
          <a:stretch>
            <a:fillRect/>
          </a:stretch>
        </p:blipFill>
        <p:spPr>
          <a:xfrm>
            <a:off x="7672375" y="3789875"/>
            <a:ext cx="838950" cy="838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45" name="Shape 145"/>
        <p:cNvGrpSpPr/>
        <p:nvPr/>
      </p:nvGrpSpPr>
      <p:grpSpPr>
        <a:xfrm>
          <a:off x="0" y="0"/>
          <a:ext cx="0" cy="0"/>
          <a:chOff x="0" y="0"/>
          <a:chExt cx="0" cy="0"/>
        </a:xfrm>
      </p:grpSpPr>
      <p:sp>
        <p:nvSpPr>
          <p:cNvPr id="146" name="Google Shape;146;p23"/>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DISCUSSION &amp; POSTMORTEM</a:t>
            </a:r>
            <a:endParaRPr b="1" sz="3000">
              <a:solidFill>
                <a:schemeClr val="lt1"/>
              </a:solidFill>
              <a:latin typeface="Zilla Slab"/>
              <a:ea typeface="Zilla Slab"/>
              <a:cs typeface="Zilla Slab"/>
              <a:sym typeface="Zilla Slab"/>
            </a:endParaRPr>
          </a:p>
        </p:txBody>
      </p:sp>
      <p:pic>
        <p:nvPicPr>
          <p:cNvPr id="147" name="Google Shape;147;p23"/>
          <p:cNvPicPr preferRelativeResize="0"/>
          <p:nvPr/>
        </p:nvPicPr>
        <p:blipFill>
          <a:blip r:embed="rId3">
            <a:alphaModFix/>
          </a:blip>
          <a:stretch>
            <a:fillRect/>
          </a:stretch>
        </p:blipFill>
        <p:spPr>
          <a:xfrm flipH="1">
            <a:off x="0" y="3819475"/>
            <a:ext cx="1324025" cy="1324025"/>
          </a:xfrm>
          <a:prstGeom prst="rect">
            <a:avLst/>
          </a:prstGeom>
          <a:noFill/>
          <a:ln>
            <a:noFill/>
          </a:ln>
        </p:spPr>
      </p:pic>
      <p:sp>
        <p:nvSpPr>
          <p:cNvPr id="148" name="Google Shape;148;p23"/>
          <p:cNvSpPr txBox="1"/>
          <p:nvPr/>
        </p:nvSpPr>
        <p:spPr>
          <a:xfrm>
            <a:off x="409200" y="874425"/>
            <a:ext cx="8325600" cy="37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Zilla Slab SemiBold"/>
                <a:ea typeface="Zilla Slab SemiBold"/>
                <a:cs typeface="Zilla Slab SemiBold"/>
                <a:sym typeface="Zilla Slab SemiBold"/>
              </a:rPr>
              <a:t>Challenges in Model Performance Assessment:</a:t>
            </a:r>
            <a:endParaRPr>
              <a:solidFill>
                <a:srgbClr val="FF0000"/>
              </a:solidFill>
              <a:latin typeface="Zilla Slab SemiBold"/>
              <a:ea typeface="Zilla Slab SemiBold"/>
              <a:cs typeface="Zilla Slab SemiBold"/>
              <a:sym typeface="Zilla Slab SemiBold"/>
            </a:endParaRPr>
          </a:p>
          <a:p>
            <a:pPr indent="-317500" lvl="0" marL="457200" rtl="0" algn="l">
              <a:spcBef>
                <a:spcPts val="0"/>
              </a:spcBef>
              <a:spcAft>
                <a:spcPts val="0"/>
              </a:spcAft>
              <a:buClr>
                <a:srgbClr val="FF0000"/>
              </a:buClr>
              <a:buSzPts val="1400"/>
              <a:buFont typeface="Zilla Slab Light"/>
              <a:buChar char="●"/>
            </a:pPr>
            <a:r>
              <a:rPr lang="en">
                <a:solidFill>
                  <a:srgbClr val="FF0000"/>
                </a:solidFill>
                <a:latin typeface="Zilla Slab Medium"/>
                <a:ea typeface="Zilla Slab Medium"/>
                <a:cs typeface="Zilla Slab Medium"/>
                <a:sym typeface="Zilla Slab Medium"/>
              </a:rPr>
              <a:t>Issue:</a:t>
            </a:r>
            <a:r>
              <a:rPr lang="en">
                <a:solidFill>
                  <a:srgbClr val="FF0000"/>
                </a:solidFill>
                <a:latin typeface="Zilla Slab Light"/>
                <a:ea typeface="Zilla Slab Light"/>
                <a:cs typeface="Zilla Slab Light"/>
                <a:sym typeface="Zilla Slab Light"/>
              </a:rPr>
              <a:t> High dimensionality with limited data points</a:t>
            </a:r>
            <a:endParaRPr>
              <a:solidFill>
                <a:srgbClr val="FF0000"/>
              </a:solidFill>
              <a:latin typeface="Zilla Slab Light"/>
              <a:ea typeface="Zilla Slab Light"/>
              <a:cs typeface="Zilla Slab Light"/>
              <a:sym typeface="Zilla Slab Light"/>
            </a:endParaRPr>
          </a:p>
          <a:p>
            <a:pPr indent="-317500" lvl="0" marL="457200" rtl="0" algn="l">
              <a:spcBef>
                <a:spcPts val="0"/>
              </a:spcBef>
              <a:spcAft>
                <a:spcPts val="0"/>
              </a:spcAft>
              <a:buClr>
                <a:srgbClr val="FF0000"/>
              </a:buClr>
              <a:buSzPts val="1400"/>
              <a:buFont typeface="Zilla Slab Medium"/>
              <a:buChar char="●"/>
            </a:pPr>
            <a:r>
              <a:rPr lang="en">
                <a:solidFill>
                  <a:srgbClr val="FF0000"/>
                </a:solidFill>
                <a:latin typeface="Zilla Slab Medium"/>
                <a:ea typeface="Zilla Slab Medium"/>
                <a:cs typeface="Zilla Slab Medium"/>
                <a:sym typeface="Zilla Slab Medium"/>
              </a:rPr>
              <a:t>Ideal Scenario:</a:t>
            </a:r>
            <a:endParaRPr>
              <a:solidFill>
                <a:srgbClr val="FF0000"/>
              </a:solidFill>
              <a:latin typeface="Zilla Slab Medium"/>
              <a:ea typeface="Zilla Slab Medium"/>
              <a:cs typeface="Zilla Slab Medium"/>
              <a:sym typeface="Zilla Slab Medium"/>
            </a:endParaRPr>
          </a:p>
          <a:p>
            <a:pPr indent="-317500" lvl="1" marL="914400" rtl="0" algn="l">
              <a:spcBef>
                <a:spcPts val="0"/>
              </a:spcBef>
              <a:spcAft>
                <a:spcPts val="0"/>
              </a:spcAft>
              <a:buClr>
                <a:srgbClr val="FF0000"/>
              </a:buClr>
              <a:buSzPts val="1400"/>
              <a:buFont typeface="Zilla Slab Light"/>
              <a:buChar char="○"/>
            </a:pPr>
            <a:r>
              <a:rPr lang="en">
                <a:solidFill>
                  <a:srgbClr val="FF0000"/>
                </a:solidFill>
                <a:latin typeface="Zilla Slab Light"/>
                <a:ea typeface="Zilla Slab Light"/>
                <a:cs typeface="Zilla Slab Light"/>
                <a:sym typeface="Zilla Slab Light"/>
              </a:rPr>
              <a:t>Increased dataset size</a:t>
            </a:r>
            <a:endParaRPr>
              <a:solidFill>
                <a:srgbClr val="FF0000"/>
              </a:solidFill>
              <a:latin typeface="Zilla Slab Light"/>
              <a:ea typeface="Zilla Slab Light"/>
              <a:cs typeface="Zilla Slab Light"/>
              <a:sym typeface="Zilla Slab Light"/>
            </a:endParaRPr>
          </a:p>
          <a:p>
            <a:pPr indent="-317500" lvl="1" marL="914400" rtl="0" algn="l">
              <a:spcBef>
                <a:spcPts val="0"/>
              </a:spcBef>
              <a:spcAft>
                <a:spcPts val="0"/>
              </a:spcAft>
              <a:buClr>
                <a:srgbClr val="FF0000"/>
              </a:buClr>
              <a:buSzPts val="1400"/>
              <a:buFont typeface="Zilla Slab Light"/>
              <a:buChar char="○"/>
            </a:pPr>
            <a:r>
              <a:rPr lang="en">
                <a:solidFill>
                  <a:srgbClr val="FF0000"/>
                </a:solidFill>
                <a:latin typeface="Zilla Slab Light"/>
                <a:ea typeface="Zilla Slab Light"/>
                <a:cs typeface="Zilla Slab Light"/>
                <a:sym typeface="Zilla Slab Light"/>
              </a:rPr>
              <a:t>Reduce dimensions</a:t>
            </a:r>
            <a:endParaRPr>
              <a:solidFill>
                <a:srgbClr val="FF0000"/>
              </a:solidFill>
              <a:latin typeface="Zilla Slab Light"/>
              <a:ea typeface="Zilla Slab Light"/>
              <a:cs typeface="Zilla Slab Light"/>
              <a:sym typeface="Zilla Slab Light"/>
            </a:endParaRPr>
          </a:p>
          <a:p>
            <a:pPr indent="0" lvl="0" marL="914400" rtl="0" algn="l">
              <a:spcBef>
                <a:spcPts val="0"/>
              </a:spcBef>
              <a:spcAft>
                <a:spcPts val="0"/>
              </a:spcAft>
              <a:buNone/>
            </a:pPr>
            <a:r>
              <a:t/>
            </a:r>
            <a:endParaRPr>
              <a:solidFill>
                <a:srgbClr val="FF0000"/>
              </a:solidFill>
              <a:latin typeface="Zilla Slab Light"/>
              <a:ea typeface="Zilla Slab Light"/>
              <a:cs typeface="Zilla Slab Light"/>
              <a:sym typeface="Zilla Slab Light"/>
            </a:endParaRPr>
          </a:p>
          <a:p>
            <a:pPr indent="0" lvl="0" marL="0" rtl="0" algn="l">
              <a:spcBef>
                <a:spcPts val="0"/>
              </a:spcBef>
              <a:spcAft>
                <a:spcPts val="0"/>
              </a:spcAft>
              <a:buNone/>
            </a:pPr>
            <a:r>
              <a:rPr lang="en">
                <a:solidFill>
                  <a:schemeClr val="lt1"/>
                </a:solidFill>
                <a:latin typeface="Zilla Slab SemiBold"/>
                <a:ea typeface="Zilla Slab SemiBold"/>
                <a:cs typeface="Zilla Slab SemiBold"/>
                <a:sym typeface="Zilla Slab SemiBold"/>
              </a:rPr>
              <a:t>Future Avenues for Solving This Problem:</a:t>
            </a:r>
            <a:endParaRPr>
              <a:solidFill>
                <a:schemeClr val="lt1"/>
              </a:solidFill>
              <a:latin typeface="Zilla Slab SemiBold"/>
              <a:ea typeface="Zilla Slab SemiBold"/>
              <a:cs typeface="Zilla Slab SemiBold"/>
              <a:sym typeface="Zilla Slab SemiBold"/>
            </a:endParaRPr>
          </a:p>
          <a:p>
            <a:pPr indent="-317500" lvl="0" marL="4572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Converting ETH-USD</a:t>
            </a:r>
            <a:endParaRPr>
              <a:solidFill>
                <a:schemeClr val="lt1"/>
              </a:solidFill>
              <a:latin typeface="Zilla Slab Light"/>
              <a:ea typeface="Zilla Slab Light"/>
              <a:cs typeface="Zilla Slab Light"/>
              <a:sym typeface="Zilla Slab Light"/>
            </a:endParaRPr>
          </a:p>
          <a:p>
            <a:pPr indent="-317500" lvl="0" marL="4572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Fixing API issues</a:t>
            </a:r>
            <a:endParaRPr>
              <a:solidFill>
                <a:schemeClr val="lt1"/>
              </a:solidFill>
              <a:latin typeface="Zilla Slab Light"/>
              <a:ea typeface="Zilla Slab Light"/>
              <a:cs typeface="Zilla Slab Light"/>
              <a:sym typeface="Zilla Slab Light"/>
            </a:endParaRPr>
          </a:p>
          <a:p>
            <a:pPr indent="-317500" lvl="0" marL="4572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Isolating traits</a:t>
            </a:r>
            <a:endParaRPr>
              <a:solidFill>
                <a:schemeClr val="lt1"/>
              </a:solidFill>
              <a:latin typeface="Zilla Slab Light"/>
              <a:ea typeface="Zilla Slab Light"/>
              <a:cs typeface="Zilla Slab Light"/>
              <a:sym typeface="Zilla Slab Light"/>
            </a:endParaRPr>
          </a:p>
          <a:p>
            <a:pPr indent="-317500" lvl="1" marL="9144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Consider focusing on the top 10 traits</a:t>
            </a:r>
            <a:endParaRPr>
              <a:solidFill>
                <a:schemeClr val="lt1"/>
              </a:solidFill>
              <a:latin typeface="Zilla Slab Light"/>
              <a:ea typeface="Zilla Slab Light"/>
              <a:cs typeface="Zilla Slab Light"/>
              <a:sym typeface="Zilla Slab Light"/>
            </a:endParaRPr>
          </a:p>
          <a:p>
            <a:pPr indent="-317500" lvl="0" marL="457200" rtl="0" algn="l">
              <a:spcBef>
                <a:spcPts val="0"/>
              </a:spcBef>
              <a:spcAft>
                <a:spcPts val="0"/>
              </a:spcAft>
              <a:buClr>
                <a:schemeClr val="lt1"/>
              </a:buClr>
              <a:buSzPts val="1400"/>
              <a:buFont typeface="Zilla Slab Medium"/>
              <a:buChar char="●"/>
            </a:pPr>
            <a:r>
              <a:rPr lang="en">
                <a:solidFill>
                  <a:schemeClr val="lt1"/>
                </a:solidFill>
                <a:latin typeface="Zilla Slab Medium"/>
                <a:ea typeface="Zilla Slab Medium"/>
                <a:cs typeface="Zilla Slab Medium"/>
                <a:sym typeface="Zilla Slab Medium"/>
              </a:rPr>
              <a:t>Addressing Overfitting:</a:t>
            </a:r>
            <a:endParaRPr>
              <a:solidFill>
                <a:schemeClr val="lt1"/>
              </a:solidFill>
              <a:latin typeface="Zilla Slab Medium"/>
              <a:ea typeface="Zilla Slab Medium"/>
              <a:cs typeface="Zilla Slab Medium"/>
              <a:sym typeface="Zilla Slab Medium"/>
            </a:endParaRPr>
          </a:p>
          <a:p>
            <a:pPr indent="-317500" lvl="1" marL="9144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Attempted PCA feature reduction, but the explained variance ratio was low</a:t>
            </a:r>
            <a:endParaRPr>
              <a:solidFill>
                <a:schemeClr val="lt1"/>
              </a:solidFill>
              <a:latin typeface="Zilla Slab Light"/>
              <a:ea typeface="Zilla Slab Light"/>
              <a:cs typeface="Zilla Slab Light"/>
              <a:sym typeface="Zilla Slab Light"/>
            </a:endParaRPr>
          </a:p>
          <a:p>
            <a:pPr indent="-317500" lvl="1" marL="914400" rtl="0" algn="l">
              <a:spcBef>
                <a:spcPts val="0"/>
              </a:spcBef>
              <a:spcAft>
                <a:spcPts val="0"/>
              </a:spcAft>
              <a:buClr>
                <a:schemeClr val="lt1"/>
              </a:buClr>
              <a:buSzPts val="1400"/>
              <a:buFont typeface="Zilla Slab Light"/>
              <a:buChar char="○"/>
            </a:pPr>
            <a:r>
              <a:rPr lang="en">
                <a:solidFill>
                  <a:schemeClr val="lt1"/>
                </a:solidFill>
                <a:latin typeface="Zilla Slab Light"/>
                <a:ea typeface="Zilla Slab Light"/>
                <a:cs typeface="Zilla Slab Light"/>
                <a:sym typeface="Zilla Slab Light"/>
              </a:rPr>
              <a:t>Pulling more data to address overfitting in Linear Regression, but conversion fluctuations in ETH-USD impact outcomes</a:t>
            </a:r>
            <a:endParaRPr>
              <a:solidFill>
                <a:schemeClr val="lt1"/>
              </a:solidFill>
              <a:latin typeface="Zilla Slab SemiBold"/>
              <a:ea typeface="Zilla Slab SemiBold"/>
              <a:cs typeface="Zilla Slab SemiBold"/>
              <a:sym typeface="Zilla Slab SemiBold"/>
            </a:endParaRPr>
          </a:p>
        </p:txBody>
      </p:sp>
      <p:pic>
        <p:nvPicPr>
          <p:cNvPr id="149" name="Google Shape;149;p23"/>
          <p:cNvPicPr preferRelativeResize="0"/>
          <p:nvPr/>
        </p:nvPicPr>
        <p:blipFill rotWithShape="1">
          <a:blip r:embed="rId4">
            <a:alphaModFix/>
          </a:blip>
          <a:srcRect b="20388" l="14471" r="0" t="0"/>
          <a:stretch/>
        </p:blipFill>
        <p:spPr>
          <a:xfrm>
            <a:off x="5927600" y="1026200"/>
            <a:ext cx="2307700" cy="957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53" name="Shape 153"/>
        <p:cNvGrpSpPr/>
        <p:nvPr/>
      </p:nvGrpSpPr>
      <p:grpSpPr>
        <a:xfrm>
          <a:off x="0" y="0"/>
          <a:ext cx="0" cy="0"/>
          <a:chOff x="0" y="0"/>
          <a:chExt cx="0" cy="0"/>
        </a:xfrm>
      </p:grpSpPr>
      <p:sp>
        <p:nvSpPr>
          <p:cNvPr id="154" name="Google Shape;154;p24"/>
          <p:cNvSpPr txBox="1"/>
          <p:nvPr/>
        </p:nvSpPr>
        <p:spPr>
          <a:xfrm>
            <a:off x="0" y="144705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5000">
                <a:solidFill>
                  <a:schemeClr val="lt1"/>
                </a:solidFill>
                <a:latin typeface="Zilla Slab"/>
                <a:ea typeface="Zilla Slab"/>
                <a:cs typeface="Zilla Slab"/>
                <a:sym typeface="Zilla Slab"/>
              </a:rPr>
              <a:t>SHOUT OUTS!</a:t>
            </a:r>
            <a:endParaRPr b="1" sz="5000">
              <a:solidFill>
                <a:schemeClr val="lt1"/>
              </a:solidFill>
              <a:latin typeface="Zilla Slab"/>
              <a:ea typeface="Zilla Slab"/>
              <a:cs typeface="Zilla Slab"/>
              <a:sym typeface="Zilla Slab"/>
            </a:endParaRPr>
          </a:p>
        </p:txBody>
      </p:sp>
      <p:pic>
        <p:nvPicPr>
          <p:cNvPr id="155" name="Google Shape;155;p24"/>
          <p:cNvPicPr preferRelativeResize="0"/>
          <p:nvPr/>
        </p:nvPicPr>
        <p:blipFill>
          <a:blip r:embed="rId3">
            <a:alphaModFix/>
          </a:blip>
          <a:stretch>
            <a:fillRect/>
          </a:stretch>
        </p:blipFill>
        <p:spPr>
          <a:xfrm>
            <a:off x="3342676" y="2571750"/>
            <a:ext cx="2458650" cy="2458650"/>
          </a:xfrm>
          <a:prstGeom prst="rect">
            <a:avLst/>
          </a:prstGeom>
          <a:noFill/>
          <a:ln>
            <a:noFill/>
          </a:ln>
        </p:spPr>
      </p:pic>
      <p:sp>
        <p:nvSpPr>
          <p:cNvPr id="156" name="Google Shape;156;p24"/>
          <p:cNvSpPr/>
          <p:nvPr/>
        </p:nvSpPr>
        <p:spPr>
          <a:xfrm>
            <a:off x="4380425" y="3273250"/>
            <a:ext cx="42900" cy="42900"/>
          </a:xfrm>
          <a:prstGeom prst="ellipse">
            <a:avLst/>
          </a:prstGeom>
          <a:solidFill>
            <a:srgbClr val="1B1F23"/>
          </a:solidFill>
          <a:ln cap="flat" cmpd="sng" w="9525">
            <a:solidFill>
              <a:srgbClr val="1B1F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60" name="Shape 160"/>
        <p:cNvGrpSpPr/>
        <p:nvPr/>
      </p:nvGrpSpPr>
      <p:grpSpPr>
        <a:xfrm>
          <a:off x="0" y="0"/>
          <a:ext cx="0" cy="0"/>
          <a:chOff x="0" y="0"/>
          <a:chExt cx="0" cy="0"/>
        </a:xfrm>
      </p:grpSpPr>
      <p:sp>
        <p:nvSpPr>
          <p:cNvPr id="161" name="Google Shape;161;p25"/>
          <p:cNvSpPr txBox="1"/>
          <p:nvPr/>
        </p:nvSpPr>
        <p:spPr>
          <a:xfrm>
            <a:off x="0" y="200940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5000">
                <a:solidFill>
                  <a:schemeClr val="lt1"/>
                </a:solidFill>
                <a:latin typeface="Zilla Slab"/>
                <a:ea typeface="Zilla Slab"/>
                <a:cs typeface="Zilla Slab"/>
                <a:sym typeface="Zilla Slab"/>
              </a:rPr>
              <a:t>QUESTIONS?</a:t>
            </a:r>
            <a:endParaRPr b="1" sz="5000">
              <a:solidFill>
                <a:schemeClr val="lt1"/>
              </a:solidFill>
              <a:latin typeface="Zilla Slab"/>
              <a:ea typeface="Zilla Slab"/>
              <a:cs typeface="Zilla Slab"/>
              <a:sym typeface="Zilla Slab"/>
            </a:endParaRPr>
          </a:p>
        </p:txBody>
      </p:sp>
      <p:pic>
        <p:nvPicPr>
          <p:cNvPr id="162" name="Google Shape;162;p25"/>
          <p:cNvPicPr preferRelativeResize="0"/>
          <p:nvPr/>
        </p:nvPicPr>
        <p:blipFill>
          <a:blip r:embed="rId3">
            <a:alphaModFix/>
          </a:blip>
          <a:stretch>
            <a:fillRect/>
          </a:stretch>
        </p:blipFill>
        <p:spPr>
          <a:xfrm>
            <a:off x="3780675" y="826025"/>
            <a:ext cx="1582650" cy="1582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66" name="Shape 166"/>
        <p:cNvGrpSpPr/>
        <p:nvPr/>
      </p:nvGrpSpPr>
      <p:grpSpPr>
        <a:xfrm>
          <a:off x="0" y="0"/>
          <a:ext cx="0" cy="0"/>
          <a:chOff x="0" y="0"/>
          <a:chExt cx="0" cy="0"/>
        </a:xfrm>
      </p:grpSpPr>
      <p:sp>
        <p:nvSpPr>
          <p:cNvPr id="167" name="Google Shape;167;p26"/>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LINKS</a:t>
            </a:r>
            <a:endParaRPr b="1" sz="3000">
              <a:solidFill>
                <a:schemeClr val="lt1"/>
              </a:solidFill>
              <a:latin typeface="Zilla Slab"/>
              <a:ea typeface="Zilla Slab"/>
              <a:cs typeface="Zilla Slab"/>
              <a:sym typeface="Zilla Slab"/>
            </a:endParaRPr>
          </a:p>
        </p:txBody>
      </p:sp>
      <p:sp>
        <p:nvSpPr>
          <p:cNvPr id="168" name="Google Shape;168;p26"/>
          <p:cNvSpPr txBox="1"/>
          <p:nvPr/>
        </p:nvSpPr>
        <p:spPr>
          <a:xfrm>
            <a:off x="529025" y="869175"/>
            <a:ext cx="8325600" cy="37881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Zilla Slab SemiBold"/>
              <a:buChar char="●"/>
            </a:pPr>
            <a:r>
              <a:rPr lang="en" sz="1900">
                <a:solidFill>
                  <a:schemeClr val="lt1"/>
                </a:solidFill>
                <a:latin typeface="Zilla Slab SemiBold"/>
                <a:ea typeface="Zilla Slab SemiBold"/>
                <a:cs typeface="Zilla Slab SemiBold"/>
                <a:sym typeface="Zilla Slab SemiBold"/>
              </a:rPr>
              <a:t>Deployed Application</a:t>
            </a:r>
            <a:endParaRPr sz="1900">
              <a:solidFill>
                <a:schemeClr val="lt1"/>
              </a:solidFill>
              <a:latin typeface="Zilla Slab SemiBold"/>
              <a:ea typeface="Zilla Slab SemiBold"/>
              <a:cs typeface="Zilla Slab SemiBold"/>
              <a:sym typeface="Zilla Slab SemiBold"/>
            </a:endParaRPr>
          </a:p>
          <a:p>
            <a:pPr indent="-349250" lvl="1" marL="914400" rtl="0" algn="l">
              <a:spcBef>
                <a:spcPts val="0"/>
              </a:spcBef>
              <a:spcAft>
                <a:spcPts val="0"/>
              </a:spcAft>
              <a:buClr>
                <a:schemeClr val="lt1"/>
              </a:buClr>
              <a:buSzPts val="1900"/>
              <a:buFont typeface="Zilla Slab SemiBold"/>
              <a:buChar char="○"/>
            </a:pPr>
            <a:r>
              <a:rPr lang="en" sz="1900" u="sng">
                <a:solidFill>
                  <a:schemeClr val="hlink"/>
                </a:solidFill>
                <a:latin typeface="Zilla Slab SemiBold"/>
                <a:ea typeface="Zilla Slab SemiBold"/>
                <a:cs typeface="Zilla Slab SemiBold"/>
                <a:sym typeface="Zilla Slab SemiBold"/>
                <a:hlinkClick r:id="rId3"/>
              </a:rPr>
              <a:t>OpenSea</a:t>
            </a:r>
            <a:endParaRPr sz="1900">
              <a:solidFill>
                <a:schemeClr val="lt1"/>
              </a:solidFill>
              <a:latin typeface="Zilla Slab SemiBold"/>
              <a:ea typeface="Zilla Slab SemiBold"/>
              <a:cs typeface="Zilla Slab SemiBold"/>
              <a:sym typeface="Zilla Slab SemiBold"/>
            </a:endParaRPr>
          </a:p>
          <a:p>
            <a:pPr indent="-349250" lvl="1" marL="914400" rtl="0" algn="l">
              <a:spcBef>
                <a:spcPts val="0"/>
              </a:spcBef>
              <a:spcAft>
                <a:spcPts val="0"/>
              </a:spcAft>
              <a:buClr>
                <a:schemeClr val="lt1"/>
              </a:buClr>
              <a:buSzPts val="1900"/>
              <a:buFont typeface="Zilla Slab SemiBold"/>
              <a:buChar char="○"/>
            </a:pPr>
            <a:r>
              <a:rPr lang="en" sz="1900" u="sng">
                <a:solidFill>
                  <a:schemeClr val="hlink"/>
                </a:solidFill>
                <a:latin typeface="Zilla Slab SemiBold"/>
                <a:ea typeface="Zilla Slab SemiBold"/>
                <a:cs typeface="Zilla Slab SemiBold"/>
                <a:sym typeface="Zilla Slab SemiBold"/>
                <a:hlinkClick r:id="rId4"/>
              </a:rPr>
              <a:t>OpenSea: Pudgy Penguin</a:t>
            </a:r>
            <a:endParaRPr sz="1900">
              <a:solidFill>
                <a:schemeClr val="lt1"/>
              </a:solidFill>
              <a:latin typeface="Zilla Slab SemiBold"/>
              <a:ea typeface="Zilla Slab SemiBold"/>
              <a:cs typeface="Zilla Slab SemiBold"/>
              <a:sym typeface="Zilla Slab SemiBold"/>
            </a:endParaRPr>
          </a:p>
          <a:p>
            <a:pPr indent="0" lvl="0" marL="457200" rtl="0" algn="l">
              <a:spcBef>
                <a:spcPts val="0"/>
              </a:spcBef>
              <a:spcAft>
                <a:spcPts val="0"/>
              </a:spcAft>
              <a:buNone/>
            </a:pPr>
            <a:r>
              <a:t/>
            </a:r>
            <a:endParaRPr sz="1900">
              <a:solidFill>
                <a:schemeClr val="lt1"/>
              </a:solidFill>
              <a:latin typeface="Zilla Slab SemiBold"/>
              <a:ea typeface="Zilla Slab SemiBold"/>
              <a:cs typeface="Zilla Slab SemiBold"/>
              <a:sym typeface="Zilla Slab SemiBold"/>
            </a:endParaRPr>
          </a:p>
          <a:p>
            <a:pPr indent="-349250" lvl="0" marL="457200" rtl="0" algn="l">
              <a:spcBef>
                <a:spcPts val="0"/>
              </a:spcBef>
              <a:spcAft>
                <a:spcPts val="0"/>
              </a:spcAft>
              <a:buClr>
                <a:schemeClr val="lt1"/>
              </a:buClr>
              <a:buSzPts val="1900"/>
              <a:buFont typeface="Zilla Slab SemiBold"/>
              <a:buChar char="●"/>
            </a:pPr>
            <a:r>
              <a:rPr lang="en" sz="1900">
                <a:solidFill>
                  <a:schemeClr val="lt1"/>
                </a:solidFill>
                <a:latin typeface="Zilla Slab SemiBold"/>
                <a:ea typeface="Zilla Slab SemiBold"/>
                <a:cs typeface="Zilla Slab SemiBold"/>
                <a:sym typeface="Zilla Slab SemiBold"/>
              </a:rPr>
              <a:t>GitHub Repository </a:t>
            </a:r>
            <a:endParaRPr sz="1900">
              <a:solidFill>
                <a:schemeClr val="lt1"/>
              </a:solidFill>
              <a:latin typeface="Zilla Slab SemiBold"/>
              <a:ea typeface="Zilla Slab SemiBold"/>
              <a:cs typeface="Zilla Slab SemiBold"/>
              <a:sym typeface="Zilla Slab SemiBold"/>
            </a:endParaRPr>
          </a:p>
          <a:p>
            <a:pPr indent="-349250" lvl="1" marL="914400" rtl="0" algn="l">
              <a:spcBef>
                <a:spcPts val="0"/>
              </a:spcBef>
              <a:spcAft>
                <a:spcPts val="0"/>
              </a:spcAft>
              <a:buClr>
                <a:schemeClr val="lt1"/>
              </a:buClr>
              <a:buSzPts val="1900"/>
              <a:buFont typeface="Zilla Slab SemiBold"/>
              <a:buChar char="○"/>
            </a:pPr>
            <a:r>
              <a:rPr lang="en" sz="1900" u="sng">
                <a:solidFill>
                  <a:schemeClr val="hlink"/>
                </a:solidFill>
                <a:latin typeface="Zilla Slab SemiBold"/>
                <a:ea typeface="Zilla Slab SemiBold"/>
                <a:cs typeface="Zilla Slab SemiBold"/>
                <a:sym typeface="Zilla Slab SemiBold"/>
                <a:hlinkClick r:id="rId5"/>
              </a:rPr>
              <a:t>Project 3 Repository </a:t>
            </a:r>
            <a:endParaRPr sz="1900">
              <a:solidFill>
                <a:schemeClr val="lt1"/>
              </a:solidFill>
              <a:latin typeface="Zilla Slab SemiBold"/>
              <a:ea typeface="Zilla Slab SemiBold"/>
              <a:cs typeface="Zilla Slab SemiBold"/>
              <a:sym typeface="Zilla Slab SemiBold"/>
            </a:endParaRPr>
          </a:p>
          <a:p>
            <a:pPr indent="-349250" lvl="1" marL="914400" rtl="0" algn="l">
              <a:spcBef>
                <a:spcPts val="0"/>
              </a:spcBef>
              <a:spcAft>
                <a:spcPts val="0"/>
              </a:spcAft>
              <a:buClr>
                <a:schemeClr val="lt1"/>
              </a:buClr>
              <a:buSzPts val="1900"/>
              <a:buFont typeface="Zilla Slab SemiBold"/>
              <a:buChar char="○"/>
            </a:pPr>
            <a:r>
              <a:rPr lang="en" sz="1900" u="sng">
                <a:solidFill>
                  <a:schemeClr val="accent5"/>
                </a:solidFill>
                <a:latin typeface="Zilla Slab SemiBold"/>
                <a:ea typeface="Zilla Slab SemiBold"/>
                <a:cs typeface="Zilla Slab SemiBold"/>
                <a:sym typeface="Zilla Slab SemiBold"/>
                <a:hlinkClick r:id="rId6">
                  <a:extLst>
                    <a:ext uri="{A12FA001-AC4F-418D-AE19-62706E023703}">
                      <ahyp:hlinkClr val="tx"/>
                    </a:ext>
                  </a:extLst>
                </a:hlinkClick>
              </a:rPr>
              <a:t>Data Cleaning</a:t>
            </a:r>
            <a:endParaRPr sz="1900">
              <a:solidFill>
                <a:schemeClr val="lt1"/>
              </a:solidFill>
              <a:latin typeface="Zilla Slab SemiBold"/>
              <a:ea typeface="Zilla Slab SemiBold"/>
              <a:cs typeface="Zilla Slab SemiBold"/>
              <a:sym typeface="Zilla Slab SemiBold"/>
            </a:endParaRPr>
          </a:p>
          <a:p>
            <a:pPr indent="-349250" lvl="1" marL="914400" rtl="0" algn="l">
              <a:spcBef>
                <a:spcPts val="0"/>
              </a:spcBef>
              <a:spcAft>
                <a:spcPts val="0"/>
              </a:spcAft>
              <a:buClr>
                <a:schemeClr val="lt1"/>
              </a:buClr>
              <a:buSzPts val="1900"/>
              <a:buFont typeface="Zilla Slab SemiBold"/>
              <a:buChar char="○"/>
            </a:pPr>
            <a:r>
              <a:rPr lang="en" sz="1900" u="sng">
                <a:solidFill>
                  <a:schemeClr val="accent5"/>
                </a:solidFill>
                <a:latin typeface="Zilla Slab SemiBold"/>
                <a:ea typeface="Zilla Slab SemiBold"/>
                <a:cs typeface="Zilla Slab SemiBold"/>
                <a:sym typeface="Zilla Slab SemiBold"/>
                <a:hlinkClick r:id="rId7">
                  <a:extLst>
                    <a:ext uri="{A12FA001-AC4F-418D-AE19-62706E023703}">
                      <ahyp:hlinkClr val="tx"/>
                    </a:ext>
                  </a:extLst>
                </a:hlinkClick>
              </a:rPr>
              <a:t>Machine Learning</a:t>
            </a:r>
            <a:endParaRPr sz="1900">
              <a:solidFill>
                <a:schemeClr val="lt1"/>
              </a:solidFill>
              <a:latin typeface="Zilla Slab SemiBold"/>
              <a:ea typeface="Zilla Slab SemiBold"/>
              <a:cs typeface="Zilla Slab SemiBold"/>
              <a:sym typeface="Zilla Slab SemiBold"/>
            </a:endParaRPr>
          </a:p>
          <a:p>
            <a:pPr indent="0" lvl="0" marL="0" rtl="0" algn="l">
              <a:spcBef>
                <a:spcPts val="0"/>
              </a:spcBef>
              <a:spcAft>
                <a:spcPts val="0"/>
              </a:spcAft>
              <a:buNone/>
            </a:pPr>
            <a:r>
              <a:t/>
            </a:r>
            <a:endParaRPr>
              <a:solidFill>
                <a:schemeClr val="lt1"/>
              </a:solidFill>
              <a:latin typeface="Zilla Slab SemiBold"/>
              <a:ea typeface="Zilla Slab SemiBold"/>
              <a:cs typeface="Zilla Slab SemiBold"/>
              <a:sym typeface="Zilla Slab SemiBold"/>
            </a:endParaRPr>
          </a:p>
          <a:p>
            <a:pPr indent="0" lvl="0" marL="0" rtl="0" algn="l">
              <a:spcBef>
                <a:spcPts val="0"/>
              </a:spcBef>
              <a:spcAft>
                <a:spcPts val="0"/>
              </a:spcAft>
              <a:buNone/>
            </a:pPr>
            <a:r>
              <a:t/>
            </a:r>
            <a:endParaRPr>
              <a:solidFill>
                <a:schemeClr val="lt1"/>
              </a:solidFill>
              <a:latin typeface="Zilla Slab SemiBold"/>
              <a:ea typeface="Zilla Slab SemiBold"/>
              <a:cs typeface="Zilla Slab SemiBold"/>
              <a:sym typeface="Zilla Slab SemiBold"/>
            </a:endParaRPr>
          </a:p>
        </p:txBody>
      </p:sp>
      <p:pic>
        <p:nvPicPr>
          <p:cNvPr id="169" name="Google Shape;169;p26"/>
          <p:cNvPicPr preferRelativeResize="0"/>
          <p:nvPr/>
        </p:nvPicPr>
        <p:blipFill>
          <a:blip r:embed="rId8">
            <a:alphaModFix/>
          </a:blip>
          <a:stretch>
            <a:fillRect/>
          </a:stretch>
        </p:blipFill>
        <p:spPr>
          <a:xfrm>
            <a:off x="7122225" y="3121725"/>
            <a:ext cx="2021775" cy="2021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66" name="Shape 66"/>
        <p:cNvGrpSpPr/>
        <p:nvPr/>
      </p:nvGrpSpPr>
      <p:grpSpPr>
        <a:xfrm>
          <a:off x="0" y="0"/>
          <a:ext cx="0" cy="0"/>
          <a:chOff x="0" y="0"/>
          <a:chExt cx="0" cy="0"/>
        </a:xfrm>
      </p:grpSpPr>
      <p:pic>
        <p:nvPicPr>
          <p:cNvPr id="67" name="Google Shape;67;p14"/>
          <p:cNvPicPr preferRelativeResize="0"/>
          <p:nvPr/>
        </p:nvPicPr>
        <p:blipFill>
          <a:blip r:embed="rId3">
            <a:alphaModFix/>
          </a:blip>
          <a:stretch>
            <a:fillRect/>
          </a:stretch>
        </p:blipFill>
        <p:spPr>
          <a:xfrm>
            <a:off x="3124800" y="1124700"/>
            <a:ext cx="2894400" cy="2894400"/>
          </a:xfrm>
          <a:prstGeom prst="flowChartAlternateProcess">
            <a:avLst/>
          </a:prstGeom>
          <a:noFill/>
          <a:ln>
            <a:noFill/>
          </a:ln>
        </p:spPr>
      </p:pic>
      <p:sp>
        <p:nvSpPr>
          <p:cNvPr id="68" name="Google Shape;68;p14"/>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WHY DO PEOPLE BUY NFTS</a:t>
            </a:r>
            <a:r>
              <a:rPr b="1" lang="en" sz="3000">
                <a:solidFill>
                  <a:srgbClr val="FDEBCB"/>
                </a:solidFill>
                <a:latin typeface="Zilla Slab"/>
                <a:ea typeface="Zilla Slab"/>
                <a:cs typeface="Zilla Slab"/>
                <a:sym typeface="Zilla Slab"/>
              </a:rPr>
              <a:t> </a:t>
            </a:r>
            <a:endParaRPr b="1" sz="3000">
              <a:solidFill>
                <a:srgbClr val="FDEBCB"/>
              </a:solidFill>
              <a:latin typeface="Zilla Slab"/>
              <a:ea typeface="Zilla Slab"/>
              <a:cs typeface="Zilla Slab"/>
              <a:sym typeface="Zilla Slab"/>
            </a:endParaRPr>
          </a:p>
        </p:txBody>
      </p:sp>
      <p:sp>
        <p:nvSpPr>
          <p:cNvPr id="69" name="Google Shape;69;p14"/>
          <p:cNvSpPr txBox="1"/>
          <p:nvPr/>
        </p:nvSpPr>
        <p:spPr>
          <a:xfrm>
            <a:off x="0" y="1124700"/>
            <a:ext cx="3124800" cy="28944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Collecting and Ownership</a:t>
            </a:r>
            <a:endParaRPr sz="1600">
              <a:solidFill>
                <a:schemeClr val="lt1"/>
              </a:solidFill>
              <a:latin typeface="Zilla Slab Light"/>
              <a:ea typeface="Zilla Slab Light"/>
              <a:cs typeface="Zilla Slab Light"/>
              <a:sym typeface="Zilla Slab Light"/>
            </a:endParaRPr>
          </a:p>
          <a:p>
            <a:pPr indent="0" lvl="0" marL="914400" rtl="0" algn="l">
              <a:spcBef>
                <a:spcPts val="0"/>
              </a:spcBef>
              <a:spcAft>
                <a:spcPts val="0"/>
              </a:spcAft>
              <a:buNone/>
            </a:pPr>
            <a:r>
              <a:t/>
            </a:r>
            <a:endParaRPr sz="1600">
              <a:solidFill>
                <a:schemeClr val="lt1"/>
              </a:solidFill>
              <a:latin typeface="Zilla Slab Light"/>
              <a:ea typeface="Zilla Slab Light"/>
              <a:cs typeface="Zilla Slab Light"/>
              <a:sym typeface="Zilla Slab Light"/>
            </a:endParaRPr>
          </a:p>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Investment</a:t>
            </a:r>
            <a:endParaRPr sz="1600">
              <a:solidFill>
                <a:schemeClr val="lt1"/>
              </a:solidFill>
              <a:latin typeface="Zilla Slab Light"/>
              <a:ea typeface="Zilla Slab Light"/>
              <a:cs typeface="Zilla Slab Light"/>
              <a:sym typeface="Zilla Slab Light"/>
            </a:endParaRPr>
          </a:p>
          <a:p>
            <a:pPr indent="0" lvl="0" marL="914400" rtl="0" algn="l">
              <a:spcBef>
                <a:spcPts val="0"/>
              </a:spcBef>
              <a:spcAft>
                <a:spcPts val="0"/>
              </a:spcAft>
              <a:buNone/>
            </a:pPr>
            <a:r>
              <a:t/>
            </a:r>
            <a:endParaRPr sz="1600">
              <a:solidFill>
                <a:schemeClr val="lt1"/>
              </a:solidFill>
              <a:latin typeface="Zilla Slab Light"/>
              <a:ea typeface="Zilla Slab Light"/>
              <a:cs typeface="Zilla Slab Light"/>
              <a:sym typeface="Zilla Slab Light"/>
            </a:endParaRPr>
          </a:p>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Supporting Artists and Creators</a:t>
            </a:r>
            <a:endParaRPr sz="1600">
              <a:solidFill>
                <a:schemeClr val="lt1"/>
              </a:solidFill>
              <a:latin typeface="Zilla Slab Light"/>
              <a:ea typeface="Zilla Slab Light"/>
              <a:cs typeface="Zilla Slab Light"/>
              <a:sym typeface="Zilla Slab Light"/>
            </a:endParaRPr>
          </a:p>
        </p:txBody>
      </p:sp>
      <p:sp>
        <p:nvSpPr>
          <p:cNvPr id="70" name="Google Shape;70;p14"/>
          <p:cNvSpPr txBox="1"/>
          <p:nvPr/>
        </p:nvSpPr>
        <p:spPr>
          <a:xfrm>
            <a:off x="6019200" y="1124550"/>
            <a:ext cx="3124800" cy="28944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Virtual Identity and Status</a:t>
            </a:r>
            <a:endParaRPr sz="1600">
              <a:solidFill>
                <a:schemeClr val="lt1"/>
              </a:solidFill>
              <a:latin typeface="Zilla Slab Light"/>
              <a:ea typeface="Zilla Slab Light"/>
              <a:cs typeface="Zilla Slab Light"/>
              <a:sym typeface="Zilla Slab Light"/>
            </a:endParaRPr>
          </a:p>
          <a:p>
            <a:pPr indent="0" lvl="0" marL="914400" rtl="0" algn="l">
              <a:spcBef>
                <a:spcPts val="0"/>
              </a:spcBef>
              <a:spcAft>
                <a:spcPts val="0"/>
              </a:spcAft>
              <a:buNone/>
            </a:pPr>
            <a:r>
              <a:t/>
            </a:r>
            <a:endParaRPr sz="1600">
              <a:solidFill>
                <a:schemeClr val="lt1"/>
              </a:solidFill>
              <a:latin typeface="Zilla Slab Light"/>
              <a:ea typeface="Zilla Slab Light"/>
              <a:cs typeface="Zilla Slab Light"/>
              <a:sym typeface="Zilla Slab Light"/>
            </a:endParaRPr>
          </a:p>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Access to Exclusive Content or Experiences</a:t>
            </a:r>
            <a:endParaRPr sz="1600">
              <a:solidFill>
                <a:schemeClr val="lt1"/>
              </a:solidFill>
              <a:latin typeface="Zilla Slab Light"/>
              <a:ea typeface="Zilla Slab Light"/>
              <a:cs typeface="Zilla Slab Light"/>
              <a:sym typeface="Zilla Slab Light"/>
            </a:endParaRPr>
          </a:p>
          <a:p>
            <a:pPr indent="0" lvl="0" marL="914400" rtl="0" algn="l">
              <a:spcBef>
                <a:spcPts val="0"/>
              </a:spcBef>
              <a:spcAft>
                <a:spcPts val="0"/>
              </a:spcAft>
              <a:buNone/>
            </a:pPr>
            <a:r>
              <a:t/>
            </a:r>
            <a:endParaRPr sz="1600">
              <a:solidFill>
                <a:schemeClr val="lt1"/>
              </a:solidFill>
              <a:latin typeface="Zilla Slab Light"/>
              <a:ea typeface="Zilla Slab Light"/>
              <a:cs typeface="Zilla Slab Light"/>
              <a:sym typeface="Zilla Slab Light"/>
            </a:endParaRPr>
          </a:p>
          <a:p>
            <a:pPr indent="-330200" lvl="0" marL="457200" rtl="0" algn="l">
              <a:spcBef>
                <a:spcPts val="0"/>
              </a:spcBef>
              <a:spcAft>
                <a:spcPts val="0"/>
              </a:spcAft>
              <a:buClr>
                <a:schemeClr val="lt1"/>
              </a:buClr>
              <a:buSzPts val="1600"/>
              <a:buFont typeface="Zilla Slab Light"/>
              <a:buChar char="●"/>
            </a:pPr>
            <a:r>
              <a:rPr lang="en" sz="1600">
                <a:solidFill>
                  <a:schemeClr val="lt1"/>
                </a:solidFill>
                <a:latin typeface="Zilla Slab Light"/>
                <a:ea typeface="Zilla Slab Light"/>
                <a:cs typeface="Zilla Slab Light"/>
                <a:sym typeface="Zilla Slab Light"/>
              </a:rPr>
              <a:t>Speculation and Hype</a:t>
            </a:r>
            <a:endParaRPr sz="1900">
              <a:solidFill>
                <a:schemeClr val="dk2"/>
              </a:solidFill>
              <a:latin typeface="Zilla Slab Light"/>
              <a:ea typeface="Zilla Slab Light"/>
              <a:cs typeface="Zilla Slab Light"/>
              <a:sym typeface="Zilla Slab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74" name="Shape 74"/>
        <p:cNvGrpSpPr/>
        <p:nvPr/>
      </p:nvGrpSpPr>
      <p:grpSpPr>
        <a:xfrm>
          <a:off x="0" y="0"/>
          <a:ext cx="0" cy="0"/>
          <a:chOff x="0" y="0"/>
          <a:chExt cx="0" cy="0"/>
        </a:xfrm>
      </p:grpSpPr>
      <p:sp>
        <p:nvSpPr>
          <p:cNvPr id="75" name="Google Shape;75;p15"/>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MOTIVATION &amp; SUMMARY</a:t>
            </a:r>
            <a:endParaRPr b="1" sz="3000">
              <a:solidFill>
                <a:schemeClr val="lt1"/>
              </a:solidFill>
              <a:latin typeface="Zilla Slab"/>
              <a:ea typeface="Zilla Slab"/>
              <a:cs typeface="Zilla Slab"/>
              <a:sym typeface="Zilla Slab"/>
            </a:endParaRPr>
          </a:p>
        </p:txBody>
      </p:sp>
      <p:sp>
        <p:nvSpPr>
          <p:cNvPr id="76" name="Google Shape;76;p15"/>
          <p:cNvSpPr txBox="1"/>
          <p:nvPr>
            <p:ph idx="1" type="body"/>
          </p:nvPr>
        </p:nvSpPr>
        <p:spPr>
          <a:xfrm>
            <a:off x="873900" y="949250"/>
            <a:ext cx="7396200" cy="3780300"/>
          </a:xfrm>
          <a:prstGeom prst="rect">
            <a:avLst/>
          </a:prstGeom>
        </p:spPr>
        <p:txBody>
          <a:bodyPr anchorCtr="0" anchor="t" bIns="91425" lIns="91425" spcFirstLastPara="1" rIns="91425" wrap="square" tIns="91425">
            <a:normAutofit/>
          </a:bodyPr>
          <a:lstStyle/>
          <a:p>
            <a:pPr indent="-339725" lvl="0" marL="457200" rtl="0" algn="l">
              <a:lnSpc>
                <a:spcPct val="140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Objective: </a:t>
            </a:r>
            <a:r>
              <a:rPr lang="en" sz="1750">
                <a:solidFill>
                  <a:schemeClr val="lt1"/>
                </a:solidFill>
                <a:latin typeface="Zilla Slab Light"/>
                <a:ea typeface="Zilla Slab Light"/>
                <a:cs typeface="Zilla Slab Light"/>
                <a:sym typeface="Zilla Slab Light"/>
              </a:rPr>
              <a:t>To assist new NFT buyers in understanding NFT pricing.</a:t>
            </a:r>
            <a:endParaRPr sz="1750">
              <a:solidFill>
                <a:schemeClr val="lt1"/>
              </a:solidFill>
              <a:latin typeface="Zilla Slab Light"/>
              <a:ea typeface="Zilla Slab Light"/>
              <a:cs typeface="Zilla Slab Light"/>
              <a:sym typeface="Zilla Slab Light"/>
            </a:endParaRPr>
          </a:p>
          <a:p>
            <a:pPr indent="-339725" lvl="0" marL="457200" rtl="0" algn="l">
              <a:lnSpc>
                <a:spcPct val="140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Method:</a:t>
            </a:r>
            <a:r>
              <a:rPr lang="en" sz="1750">
                <a:solidFill>
                  <a:schemeClr val="lt1"/>
                </a:solidFill>
                <a:latin typeface="Zilla Slab"/>
                <a:ea typeface="Zilla Slab"/>
                <a:cs typeface="Zilla Slab"/>
                <a:sym typeface="Zilla Slab"/>
              </a:rPr>
              <a:t> </a:t>
            </a:r>
            <a:r>
              <a:rPr lang="en" sz="1750">
                <a:solidFill>
                  <a:schemeClr val="lt1"/>
                </a:solidFill>
                <a:latin typeface="Zilla Slab Light"/>
                <a:ea typeface="Zilla Slab Light"/>
                <a:cs typeface="Zilla Slab Light"/>
                <a:sym typeface="Zilla Slab Light"/>
              </a:rPr>
              <a:t>Utilizing a linear regression model, evaluating the predictive power of the Pudgy Penguins traits (features) .</a:t>
            </a:r>
            <a:endParaRPr sz="1750">
              <a:solidFill>
                <a:schemeClr val="lt1"/>
              </a:solidFill>
              <a:latin typeface="Zilla Slab Light"/>
              <a:ea typeface="Zilla Slab Light"/>
              <a:cs typeface="Zilla Slab Light"/>
              <a:sym typeface="Zilla Slab Light"/>
            </a:endParaRPr>
          </a:p>
          <a:p>
            <a:pPr indent="-339725" lvl="0" marL="457200" rtl="0" algn="l">
              <a:lnSpc>
                <a:spcPct val="140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Data Source:</a:t>
            </a:r>
            <a:r>
              <a:rPr lang="en" sz="1750">
                <a:solidFill>
                  <a:schemeClr val="lt1"/>
                </a:solidFill>
                <a:latin typeface="Zilla Slab"/>
                <a:ea typeface="Zilla Slab"/>
                <a:cs typeface="Zilla Slab"/>
                <a:sym typeface="Zilla Slab"/>
              </a:rPr>
              <a:t> </a:t>
            </a:r>
            <a:r>
              <a:rPr lang="en" sz="1750">
                <a:solidFill>
                  <a:schemeClr val="lt1"/>
                </a:solidFill>
                <a:latin typeface="Zilla Slab Light"/>
                <a:ea typeface="Zilla Slab Light"/>
                <a:cs typeface="Zilla Slab Light"/>
                <a:sym typeface="Zilla Slab Light"/>
              </a:rPr>
              <a:t>API data from the </a:t>
            </a:r>
            <a:r>
              <a:rPr lang="en" sz="1750">
                <a:solidFill>
                  <a:schemeClr val="lt1"/>
                </a:solidFill>
                <a:uFill>
                  <a:noFill/>
                </a:uFill>
                <a:latin typeface="Zilla Slab Light"/>
                <a:ea typeface="Zilla Slab Light"/>
                <a:cs typeface="Zilla Slab Light"/>
                <a:sym typeface="Zilla Slab Light"/>
                <a:hlinkClick r:id="rId3">
                  <a:extLst>
                    <a:ext uri="{A12FA001-AC4F-418D-AE19-62706E023703}">
                      <ahyp:hlinkClr val="tx"/>
                    </a:ext>
                  </a:extLst>
                </a:hlinkClick>
              </a:rPr>
              <a:t>Pudgy Penguins collection</a:t>
            </a:r>
            <a:r>
              <a:rPr lang="en" sz="1750">
                <a:solidFill>
                  <a:schemeClr val="lt1"/>
                </a:solidFill>
                <a:latin typeface="Zilla Slab Light"/>
                <a:ea typeface="Zilla Slab Light"/>
                <a:cs typeface="Zilla Slab Light"/>
                <a:sym typeface="Zilla Slab Light"/>
              </a:rPr>
              <a:t> on </a:t>
            </a:r>
            <a:r>
              <a:rPr lang="en" sz="1750">
                <a:solidFill>
                  <a:schemeClr val="lt1"/>
                </a:solidFill>
                <a:uFill>
                  <a:noFill/>
                </a:uFill>
                <a:latin typeface="Zilla Slab Light"/>
                <a:ea typeface="Zilla Slab Light"/>
                <a:cs typeface="Zilla Slab Light"/>
                <a:sym typeface="Zilla Slab Light"/>
                <a:hlinkClick r:id="rId4">
                  <a:extLst>
                    <a:ext uri="{A12FA001-AC4F-418D-AE19-62706E023703}">
                      <ahyp:hlinkClr val="tx"/>
                    </a:ext>
                  </a:extLst>
                </a:hlinkClick>
              </a:rPr>
              <a:t>OpenSea</a:t>
            </a:r>
            <a:r>
              <a:rPr lang="en" sz="1750">
                <a:solidFill>
                  <a:schemeClr val="lt1"/>
                </a:solidFill>
                <a:latin typeface="Zilla Slab Light"/>
                <a:ea typeface="Zilla Slab Light"/>
                <a:cs typeface="Zilla Slab Light"/>
                <a:sym typeface="Zilla Slab Light"/>
              </a:rPr>
              <a:t>.</a:t>
            </a:r>
            <a:endParaRPr sz="1750">
              <a:solidFill>
                <a:schemeClr val="lt1"/>
              </a:solidFill>
              <a:latin typeface="Zilla Slab Light"/>
              <a:ea typeface="Zilla Slab Light"/>
              <a:cs typeface="Zilla Slab Light"/>
              <a:sym typeface="Zilla Slab Light"/>
            </a:endParaRPr>
          </a:p>
          <a:p>
            <a:pPr indent="-339725" lvl="0" marL="457200" rtl="0" algn="l">
              <a:lnSpc>
                <a:spcPct val="140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Flexibility:</a:t>
            </a:r>
            <a:r>
              <a:rPr lang="en" sz="1750">
                <a:solidFill>
                  <a:schemeClr val="lt1"/>
                </a:solidFill>
                <a:latin typeface="Zilla Slab"/>
                <a:ea typeface="Zilla Slab"/>
                <a:cs typeface="Zilla Slab"/>
                <a:sym typeface="Zilla Slab"/>
              </a:rPr>
              <a:t> </a:t>
            </a:r>
            <a:r>
              <a:rPr lang="en" sz="1750">
                <a:solidFill>
                  <a:schemeClr val="lt1"/>
                </a:solidFill>
                <a:latin typeface="Zilla Slab Light"/>
                <a:ea typeface="Zilla Slab Light"/>
                <a:cs typeface="Zilla Slab Light"/>
                <a:sym typeface="Zilla Slab Light"/>
              </a:rPr>
              <a:t>The project could be adapted for other NFT collections.</a:t>
            </a:r>
            <a:endParaRPr sz="1750">
              <a:solidFill>
                <a:schemeClr val="lt1"/>
              </a:solidFill>
              <a:latin typeface="Zilla Slab Light"/>
              <a:ea typeface="Zilla Slab Light"/>
              <a:cs typeface="Zilla Slab Light"/>
              <a:sym typeface="Zilla Slab Light"/>
            </a:endParaRPr>
          </a:p>
          <a:p>
            <a:pPr indent="-339725" lvl="0" marL="457200" rtl="0" algn="l">
              <a:lnSpc>
                <a:spcPct val="140000"/>
              </a:lnSpc>
              <a:spcBef>
                <a:spcPts val="0"/>
              </a:spcBef>
              <a:spcAft>
                <a:spcPts val="0"/>
              </a:spcAft>
              <a:buClr>
                <a:srgbClr val="FF0000"/>
              </a:buClr>
              <a:buSzPts val="1750"/>
              <a:buFont typeface="Zilla Slab Light"/>
              <a:buChar char="●"/>
            </a:pPr>
            <a:r>
              <a:rPr lang="en" sz="1750">
                <a:solidFill>
                  <a:srgbClr val="FF0000"/>
                </a:solidFill>
                <a:latin typeface="Zilla Slab SemiBold"/>
                <a:ea typeface="Zilla Slab SemiBold"/>
                <a:cs typeface="Zilla Slab SemiBold"/>
                <a:sym typeface="Zilla Slab SemiBold"/>
              </a:rPr>
              <a:t>PM Comment: </a:t>
            </a:r>
            <a:r>
              <a:rPr lang="en" sz="1750">
                <a:solidFill>
                  <a:srgbClr val="FF0000"/>
                </a:solidFill>
                <a:latin typeface="Zilla Slab Light"/>
                <a:ea typeface="Zilla Slab Light"/>
                <a:cs typeface="Zilla Slab Light"/>
                <a:sym typeface="Zilla Slab Light"/>
              </a:rPr>
              <a:t>Reduce features to improve model predictive power! Narrowing the dataset scope can enhance accuracy.</a:t>
            </a:r>
            <a:endParaRPr sz="1565">
              <a:solidFill>
                <a:schemeClr val="lt1"/>
              </a:solidFill>
              <a:latin typeface="Zilla Slab"/>
              <a:ea typeface="Zilla Slab"/>
              <a:cs typeface="Zilla Slab"/>
              <a:sym typeface="Zilla Slab"/>
            </a:endParaRPr>
          </a:p>
        </p:txBody>
      </p:sp>
      <p:pic>
        <p:nvPicPr>
          <p:cNvPr id="77" name="Google Shape;77;p15"/>
          <p:cNvPicPr preferRelativeResize="0"/>
          <p:nvPr/>
        </p:nvPicPr>
        <p:blipFill>
          <a:blip r:embed="rId5">
            <a:alphaModFix/>
          </a:blip>
          <a:stretch>
            <a:fillRect/>
          </a:stretch>
        </p:blipFill>
        <p:spPr>
          <a:xfrm>
            <a:off x="7289000" y="3399225"/>
            <a:ext cx="1744276" cy="17442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81" name="Shape 81"/>
        <p:cNvGrpSpPr/>
        <p:nvPr/>
      </p:nvGrpSpPr>
      <p:grpSpPr>
        <a:xfrm>
          <a:off x="0" y="0"/>
          <a:ext cx="0" cy="0"/>
          <a:chOff x="0" y="0"/>
          <a:chExt cx="0" cy="0"/>
        </a:xfrm>
      </p:grpSpPr>
      <p:sp>
        <p:nvSpPr>
          <p:cNvPr id="82" name="Google Shape;82;p16"/>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uFill>
                  <a:noFill/>
                </a:uFill>
                <a:latin typeface="Zilla Slab"/>
                <a:ea typeface="Zilla Slab"/>
                <a:cs typeface="Zilla Slab"/>
                <a:sym typeface="Zilla Slab"/>
                <a:hlinkClick r:id="rId3">
                  <a:extLst>
                    <a:ext uri="{A12FA001-AC4F-418D-AE19-62706E023703}">
                      <ahyp:hlinkClr val="tx"/>
                    </a:ext>
                  </a:extLst>
                </a:hlinkClick>
              </a:rPr>
              <a:t>PUDGY PENGUINS</a:t>
            </a:r>
            <a:endParaRPr b="1" sz="3000">
              <a:solidFill>
                <a:schemeClr val="lt1"/>
              </a:solidFill>
              <a:latin typeface="Zilla Slab"/>
              <a:ea typeface="Zilla Slab"/>
              <a:cs typeface="Zilla Slab"/>
              <a:sym typeface="Zilla Slab"/>
            </a:endParaRPr>
          </a:p>
        </p:txBody>
      </p:sp>
      <p:pic>
        <p:nvPicPr>
          <p:cNvPr id="83" name="Google Shape;83;p16"/>
          <p:cNvPicPr preferRelativeResize="0"/>
          <p:nvPr/>
        </p:nvPicPr>
        <p:blipFill rotWithShape="1">
          <a:blip r:embed="rId4">
            <a:alphaModFix/>
          </a:blip>
          <a:srcRect b="47211" l="21305" r="2822" t="21635"/>
          <a:stretch/>
        </p:blipFill>
        <p:spPr>
          <a:xfrm>
            <a:off x="968700" y="969150"/>
            <a:ext cx="7240500" cy="1857600"/>
          </a:xfrm>
          <a:prstGeom prst="rect">
            <a:avLst/>
          </a:prstGeom>
          <a:noFill/>
          <a:ln>
            <a:noFill/>
          </a:ln>
        </p:spPr>
      </p:pic>
      <p:sp>
        <p:nvSpPr>
          <p:cNvPr id="84" name="Google Shape;84;p16"/>
          <p:cNvSpPr txBox="1"/>
          <p:nvPr/>
        </p:nvSpPr>
        <p:spPr>
          <a:xfrm>
            <a:off x="2337850" y="2826750"/>
            <a:ext cx="5871300" cy="2333700"/>
          </a:xfrm>
          <a:prstGeom prst="rect">
            <a:avLst/>
          </a:prstGeom>
          <a:noFill/>
          <a:ln>
            <a:noFill/>
          </a:ln>
        </p:spPr>
        <p:txBody>
          <a:bodyPr anchorCtr="0" anchor="ctr" bIns="91425" lIns="91425" spcFirstLastPara="1" rIns="91425" wrap="square" tIns="91425">
            <a:noAutofit/>
          </a:bodyPr>
          <a:lstStyle/>
          <a:p>
            <a:pPr indent="-339725" lvl="0" marL="457200" rtl="0" algn="just">
              <a:lnSpc>
                <a:spcPct val="115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Collection: </a:t>
            </a:r>
            <a:r>
              <a:rPr lang="en" sz="1750">
                <a:solidFill>
                  <a:schemeClr val="lt1"/>
                </a:solidFill>
                <a:latin typeface="Zilla Slab Light"/>
                <a:ea typeface="Zilla Slab Light"/>
                <a:cs typeface="Zilla Slab Light"/>
                <a:sym typeface="Zilla Slab Light"/>
              </a:rPr>
              <a:t>Pudgy Penguins</a:t>
            </a:r>
            <a:endParaRPr sz="1750">
              <a:solidFill>
                <a:schemeClr val="lt1"/>
              </a:solidFill>
              <a:latin typeface="Zilla Slab Light"/>
              <a:ea typeface="Zilla Slab Light"/>
              <a:cs typeface="Zilla Slab Light"/>
              <a:sym typeface="Zilla Slab Light"/>
            </a:endParaRPr>
          </a:p>
          <a:p>
            <a:pPr indent="-339725" lvl="0" marL="457200" rtl="0" algn="just">
              <a:lnSpc>
                <a:spcPct val="115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Number: </a:t>
            </a:r>
            <a:r>
              <a:rPr lang="en" sz="1750">
                <a:solidFill>
                  <a:schemeClr val="lt1"/>
                </a:solidFill>
                <a:latin typeface="Zilla Slab Light"/>
                <a:ea typeface="Zilla Slab Light"/>
                <a:cs typeface="Zilla Slab Light"/>
                <a:sym typeface="Zilla Slab Light"/>
              </a:rPr>
              <a:t>8,888 distinct NFTs</a:t>
            </a:r>
            <a:endParaRPr sz="1750">
              <a:solidFill>
                <a:schemeClr val="lt1"/>
              </a:solidFill>
              <a:latin typeface="Zilla Slab Light"/>
              <a:ea typeface="Zilla Slab Light"/>
              <a:cs typeface="Zilla Slab Light"/>
              <a:sym typeface="Zilla Slab Light"/>
            </a:endParaRPr>
          </a:p>
          <a:p>
            <a:pPr indent="-339725" lvl="0" marL="457200" rtl="0" algn="just">
              <a:lnSpc>
                <a:spcPct val="115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Purpose: </a:t>
            </a:r>
            <a:r>
              <a:rPr lang="en" sz="1750">
                <a:solidFill>
                  <a:schemeClr val="lt1"/>
                </a:solidFill>
                <a:latin typeface="Zilla Slab Light"/>
                <a:ea typeface="Zilla Slab Light"/>
                <a:cs typeface="Zilla Slab Light"/>
                <a:sym typeface="Zilla Slab Light"/>
              </a:rPr>
              <a:t>Driving Web3 innovation</a:t>
            </a:r>
            <a:endParaRPr sz="1750">
              <a:solidFill>
                <a:schemeClr val="lt1"/>
              </a:solidFill>
              <a:latin typeface="Zilla Slab Light"/>
              <a:ea typeface="Zilla Slab Light"/>
              <a:cs typeface="Zilla Slab Light"/>
              <a:sym typeface="Zilla Slab Light"/>
            </a:endParaRPr>
          </a:p>
          <a:p>
            <a:pPr indent="-339725" lvl="0" marL="457200" rtl="0" algn="just">
              <a:lnSpc>
                <a:spcPct val="115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Values: </a:t>
            </a:r>
            <a:r>
              <a:rPr lang="en" sz="1750">
                <a:solidFill>
                  <a:schemeClr val="lt1"/>
                </a:solidFill>
                <a:latin typeface="Zilla Slab Light"/>
                <a:ea typeface="Zilla Slab Light"/>
                <a:cs typeface="Zilla Slab Light"/>
                <a:sym typeface="Zilla Slab Light"/>
              </a:rPr>
              <a:t>Representing love, empathy, and positivity</a:t>
            </a:r>
            <a:endParaRPr sz="1750">
              <a:solidFill>
                <a:schemeClr val="lt1"/>
              </a:solidFill>
              <a:latin typeface="Zilla Slab Light"/>
              <a:ea typeface="Zilla Slab Light"/>
              <a:cs typeface="Zilla Slab Light"/>
              <a:sym typeface="Zilla Slab Light"/>
            </a:endParaRPr>
          </a:p>
          <a:p>
            <a:pPr indent="-339725" lvl="0" marL="457200" rtl="0" algn="just">
              <a:lnSpc>
                <a:spcPct val="115000"/>
              </a:lnSpc>
              <a:spcBef>
                <a:spcPts val="0"/>
              </a:spcBef>
              <a:spcAft>
                <a:spcPts val="0"/>
              </a:spcAft>
              <a:buClr>
                <a:schemeClr val="lt1"/>
              </a:buClr>
              <a:buSzPts val="1750"/>
              <a:buFont typeface="Zilla Slab"/>
              <a:buChar char="●"/>
            </a:pPr>
            <a:r>
              <a:rPr lang="en" sz="1750">
                <a:solidFill>
                  <a:schemeClr val="lt1"/>
                </a:solidFill>
                <a:latin typeface="Zilla Slab SemiBold"/>
                <a:ea typeface="Zilla Slab SemiBold"/>
                <a:cs typeface="Zilla Slab SemiBold"/>
                <a:sym typeface="Zilla Slab SemiBold"/>
              </a:rPr>
              <a:t>Benefits:</a:t>
            </a:r>
            <a:r>
              <a:rPr lang="en" sz="1750">
                <a:solidFill>
                  <a:schemeClr val="lt1"/>
                </a:solidFill>
                <a:latin typeface="Zilla Slab"/>
                <a:ea typeface="Zilla Slab"/>
                <a:cs typeface="Zilla Slab"/>
                <a:sym typeface="Zilla Slab"/>
              </a:rPr>
              <a:t> </a:t>
            </a:r>
            <a:r>
              <a:rPr lang="en" sz="1750">
                <a:solidFill>
                  <a:schemeClr val="lt1"/>
                </a:solidFill>
                <a:latin typeface="Zilla Slab Light"/>
                <a:ea typeface="Zilla Slab Light"/>
                <a:cs typeface="Zilla Slab Light"/>
                <a:sym typeface="Zilla Slab Light"/>
              </a:rPr>
              <a:t>Exclusive access to events and experiences for owners</a:t>
            </a:r>
            <a:endParaRPr sz="1750">
              <a:solidFill>
                <a:schemeClr val="lt1"/>
              </a:solidFill>
              <a:latin typeface="Zilla Slab Light"/>
              <a:ea typeface="Zilla Slab Light"/>
              <a:cs typeface="Zilla Slab Light"/>
              <a:sym typeface="Zilla Slab Light"/>
            </a:endParaRPr>
          </a:p>
        </p:txBody>
      </p:sp>
      <p:pic>
        <p:nvPicPr>
          <p:cNvPr id="85" name="Google Shape;85;p16"/>
          <p:cNvPicPr preferRelativeResize="0"/>
          <p:nvPr/>
        </p:nvPicPr>
        <p:blipFill rotWithShape="1">
          <a:blip r:embed="rId4">
            <a:alphaModFix/>
          </a:blip>
          <a:srcRect b="16590" l="21431" r="2890" t="52346"/>
          <a:stretch/>
        </p:blipFill>
        <p:spPr>
          <a:xfrm>
            <a:off x="968700" y="969150"/>
            <a:ext cx="7240474" cy="1857600"/>
          </a:xfrm>
          <a:prstGeom prst="rect">
            <a:avLst/>
          </a:prstGeom>
          <a:noFill/>
          <a:ln>
            <a:noFill/>
          </a:ln>
        </p:spPr>
      </p:pic>
      <p:pic>
        <p:nvPicPr>
          <p:cNvPr id="86" name="Google Shape;86;p16"/>
          <p:cNvPicPr preferRelativeResize="0"/>
          <p:nvPr/>
        </p:nvPicPr>
        <p:blipFill rotWithShape="1">
          <a:blip r:embed="rId5">
            <a:alphaModFix/>
          </a:blip>
          <a:srcRect b="49415" l="21542" r="3162" t="19676"/>
          <a:stretch/>
        </p:blipFill>
        <p:spPr>
          <a:xfrm>
            <a:off x="968700" y="969150"/>
            <a:ext cx="7240474" cy="1857600"/>
          </a:xfrm>
          <a:prstGeom prst="rect">
            <a:avLst/>
          </a:prstGeom>
          <a:noFill/>
          <a:ln>
            <a:noFill/>
          </a:ln>
        </p:spPr>
      </p:pic>
      <p:pic>
        <p:nvPicPr>
          <p:cNvPr id="87" name="Google Shape;87;p16"/>
          <p:cNvPicPr preferRelativeResize="0"/>
          <p:nvPr/>
        </p:nvPicPr>
        <p:blipFill rotWithShape="1">
          <a:blip r:embed="rId5">
            <a:alphaModFix/>
          </a:blip>
          <a:srcRect b="18793" l="21541" r="3061" t="50250"/>
          <a:stretch/>
        </p:blipFill>
        <p:spPr>
          <a:xfrm>
            <a:off x="968700" y="969150"/>
            <a:ext cx="7240474" cy="1857600"/>
          </a:xfrm>
          <a:prstGeom prst="rect">
            <a:avLst/>
          </a:prstGeom>
          <a:noFill/>
          <a:ln>
            <a:noFill/>
          </a:ln>
        </p:spPr>
      </p:pic>
      <p:pic>
        <p:nvPicPr>
          <p:cNvPr id="88" name="Google Shape;88;p16"/>
          <p:cNvPicPr preferRelativeResize="0"/>
          <p:nvPr/>
        </p:nvPicPr>
        <p:blipFill>
          <a:blip r:embed="rId6">
            <a:alphaModFix/>
          </a:blip>
          <a:stretch>
            <a:fillRect/>
          </a:stretch>
        </p:blipFill>
        <p:spPr>
          <a:xfrm>
            <a:off x="402025" y="2234925"/>
            <a:ext cx="2636400" cy="263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5000"/>
                                        <p:tgtEl>
                                          <p:spTgt spid="85"/>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5000"/>
                                        <p:tgtEl>
                                          <p:spTgt spid="86"/>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5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92" name="Shape 92"/>
        <p:cNvGrpSpPr/>
        <p:nvPr/>
      </p:nvGrpSpPr>
      <p:grpSpPr>
        <a:xfrm>
          <a:off x="0" y="0"/>
          <a:ext cx="0" cy="0"/>
          <a:chOff x="0" y="0"/>
          <a:chExt cx="0" cy="0"/>
        </a:xfrm>
      </p:grpSpPr>
      <p:sp>
        <p:nvSpPr>
          <p:cNvPr id="93" name="Google Shape;93;p17"/>
          <p:cNvSpPr txBox="1"/>
          <p:nvPr/>
        </p:nvSpPr>
        <p:spPr>
          <a:xfrm>
            <a:off x="125"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PUDGY PENGUINS COLLECTION</a:t>
            </a:r>
            <a:endParaRPr b="1" sz="3000">
              <a:solidFill>
                <a:schemeClr val="lt1"/>
              </a:solidFill>
              <a:latin typeface="Zilla Slab"/>
              <a:ea typeface="Zilla Slab"/>
              <a:cs typeface="Zilla Slab"/>
              <a:sym typeface="Zilla Slab"/>
            </a:endParaRPr>
          </a:p>
        </p:txBody>
      </p:sp>
      <p:sp>
        <p:nvSpPr>
          <p:cNvPr id="94" name="Google Shape;94;p17"/>
          <p:cNvSpPr txBox="1"/>
          <p:nvPr/>
        </p:nvSpPr>
        <p:spPr>
          <a:xfrm>
            <a:off x="1553550" y="1324200"/>
            <a:ext cx="6036900" cy="24951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Volume:</a:t>
            </a:r>
            <a:r>
              <a:rPr lang="en" sz="1900">
                <a:solidFill>
                  <a:schemeClr val="lt1"/>
                </a:solidFill>
                <a:latin typeface="Zilla Slab Medium"/>
                <a:ea typeface="Zilla Slab Medium"/>
                <a:cs typeface="Zilla Slab Medium"/>
                <a:sym typeface="Zilla Slab Medium"/>
              </a:rPr>
              <a:t> </a:t>
            </a:r>
            <a:r>
              <a:rPr lang="en" sz="1900">
                <a:solidFill>
                  <a:schemeClr val="lt1"/>
                </a:solidFill>
                <a:latin typeface="Zilla Slab Light"/>
                <a:ea typeface="Zilla Slab Light"/>
                <a:cs typeface="Zilla Slab Light"/>
                <a:sym typeface="Zilla Slab Light"/>
              </a:rPr>
              <a:t>345970.149573</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Sales:</a:t>
            </a:r>
            <a:r>
              <a:rPr lang="en" sz="1900">
                <a:solidFill>
                  <a:schemeClr val="lt1"/>
                </a:solidFill>
                <a:latin typeface="Zilla Slab Light"/>
                <a:ea typeface="Zilla Slab Light"/>
                <a:cs typeface="Zilla Slab Light"/>
                <a:sym typeface="Zilla Slab Light"/>
              </a:rPr>
              <a:t> 78963</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Average Price:</a:t>
            </a:r>
            <a:r>
              <a:rPr lang="en" sz="1900">
                <a:solidFill>
                  <a:schemeClr val="lt1"/>
                </a:solidFill>
                <a:latin typeface="Zilla Slab Medium"/>
                <a:ea typeface="Zilla Slab Medium"/>
                <a:cs typeface="Zilla Slab Medium"/>
                <a:sym typeface="Zilla Slab Medium"/>
              </a:rPr>
              <a:t> </a:t>
            </a:r>
            <a:r>
              <a:rPr lang="en" sz="1900">
                <a:solidFill>
                  <a:schemeClr val="lt1"/>
                </a:solidFill>
                <a:latin typeface="Zilla Slab Light"/>
                <a:ea typeface="Zilla Slab Light"/>
                <a:cs typeface="Zilla Slab Light"/>
                <a:sym typeface="Zilla Slab Light"/>
              </a:rPr>
              <a:t>4.381421</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Number of Owners:</a:t>
            </a:r>
            <a:r>
              <a:rPr lang="en" sz="1900">
                <a:solidFill>
                  <a:schemeClr val="lt1"/>
                </a:solidFill>
                <a:latin typeface="Zilla Slab Light"/>
                <a:ea typeface="Zilla Slab Light"/>
                <a:cs typeface="Zilla Slab Light"/>
                <a:sym typeface="Zilla Slab Light"/>
              </a:rPr>
              <a:t> 4778</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Market Cap: </a:t>
            </a:r>
            <a:r>
              <a:rPr lang="en" sz="1900">
                <a:solidFill>
                  <a:schemeClr val="lt1"/>
                </a:solidFill>
                <a:latin typeface="Zilla Slab Light"/>
                <a:ea typeface="Zilla Slab Light"/>
                <a:cs typeface="Zilla Slab Light"/>
                <a:sym typeface="Zilla Slab Light"/>
              </a:rPr>
              <a:t>103268.203657</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Floor Price:</a:t>
            </a:r>
            <a:r>
              <a:rPr lang="en" sz="1900">
                <a:solidFill>
                  <a:schemeClr val="lt1"/>
                </a:solidFill>
                <a:latin typeface="Zilla Slab Medium"/>
                <a:ea typeface="Zilla Slab Medium"/>
                <a:cs typeface="Zilla Slab Medium"/>
                <a:sym typeface="Zilla Slab Medium"/>
              </a:rPr>
              <a:t> </a:t>
            </a:r>
            <a:r>
              <a:rPr lang="en" sz="1900">
                <a:solidFill>
                  <a:schemeClr val="lt1"/>
                </a:solidFill>
                <a:latin typeface="Zilla Slab Light"/>
                <a:ea typeface="Zilla Slab Light"/>
                <a:cs typeface="Zilla Slab Light"/>
                <a:sym typeface="Zilla Slab Light"/>
              </a:rPr>
              <a:t>12.5 ETH</a:t>
            </a:r>
            <a:endParaRPr sz="1900">
              <a:solidFill>
                <a:schemeClr val="lt1"/>
              </a:solidFill>
              <a:latin typeface="Zilla Slab Light"/>
              <a:ea typeface="Zilla Slab Light"/>
              <a:cs typeface="Zilla Slab Light"/>
              <a:sym typeface="Zilla Slab Light"/>
            </a:endParaRPr>
          </a:p>
          <a:p>
            <a:pPr indent="-349250" lvl="0" marL="457200" rtl="0" algn="l">
              <a:lnSpc>
                <a:spcPct val="115000"/>
              </a:lnSpc>
              <a:spcBef>
                <a:spcPts val="0"/>
              </a:spcBef>
              <a:spcAft>
                <a:spcPts val="0"/>
              </a:spcAft>
              <a:buClr>
                <a:schemeClr val="lt1"/>
              </a:buClr>
              <a:buSzPts val="1900"/>
              <a:buFont typeface="Zilla Slab Light"/>
              <a:buChar char="●"/>
            </a:pPr>
            <a:r>
              <a:rPr lang="en" sz="1900">
                <a:solidFill>
                  <a:schemeClr val="lt1"/>
                </a:solidFill>
                <a:latin typeface="Zilla Slab SemiBold"/>
                <a:ea typeface="Zilla Slab SemiBold"/>
                <a:cs typeface="Zilla Slab SemiBold"/>
                <a:sym typeface="Zilla Slab SemiBold"/>
              </a:rPr>
              <a:t>Floor Price Symbol: </a:t>
            </a:r>
            <a:r>
              <a:rPr lang="en" sz="1900">
                <a:solidFill>
                  <a:schemeClr val="lt1"/>
                </a:solidFill>
                <a:latin typeface="Zilla Slab Light"/>
                <a:ea typeface="Zilla Slab Light"/>
                <a:cs typeface="Zilla Slab Light"/>
                <a:sym typeface="Zilla Slab Light"/>
              </a:rPr>
              <a:t>ETH</a:t>
            </a:r>
            <a:endParaRPr sz="1900">
              <a:solidFill>
                <a:schemeClr val="lt1"/>
              </a:solidFill>
              <a:latin typeface="Zilla Slab Light"/>
              <a:ea typeface="Zilla Slab Light"/>
              <a:cs typeface="Zilla Slab Light"/>
              <a:sym typeface="Zilla Slab Light"/>
            </a:endParaRPr>
          </a:p>
        </p:txBody>
      </p:sp>
      <p:pic>
        <p:nvPicPr>
          <p:cNvPr id="95" name="Google Shape;95;p17"/>
          <p:cNvPicPr preferRelativeResize="0"/>
          <p:nvPr/>
        </p:nvPicPr>
        <p:blipFill>
          <a:blip r:embed="rId3">
            <a:alphaModFix/>
          </a:blip>
          <a:stretch>
            <a:fillRect/>
          </a:stretch>
        </p:blipFill>
        <p:spPr>
          <a:xfrm>
            <a:off x="7664950" y="3664450"/>
            <a:ext cx="1479050" cy="1479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99" name="Shape 99"/>
        <p:cNvGrpSpPr/>
        <p:nvPr/>
      </p:nvGrpSpPr>
      <p:grpSpPr>
        <a:xfrm>
          <a:off x="0" y="0"/>
          <a:ext cx="0" cy="0"/>
          <a:chOff x="0" y="0"/>
          <a:chExt cx="0" cy="0"/>
        </a:xfrm>
      </p:grpSpPr>
      <p:sp>
        <p:nvSpPr>
          <p:cNvPr id="100" name="Google Shape;100;p18"/>
          <p:cNvSpPr txBox="1"/>
          <p:nvPr/>
        </p:nvSpPr>
        <p:spPr>
          <a:xfrm>
            <a:off x="125"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TOP TRAITS</a:t>
            </a:r>
            <a:endParaRPr b="1" sz="3000">
              <a:solidFill>
                <a:schemeClr val="lt1"/>
              </a:solidFill>
              <a:latin typeface="Zilla Slab"/>
              <a:ea typeface="Zilla Slab"/>
              <a:cs typeface="Zilla Slab"/>
              <a:sym typeface="Zilla Slab"/>
            </a:endParaRPr>
          </a:p>
        </p:txBody>
      </p:sp>
      <p:pic>
        <p:nvPicPr>
          <p:cNvPr id="101" name="Google Shape;101;p18"/>
          <p:cNvPicPr preferRelativeResize="0"/>
          <p:nvPr/>
        </p:nvPicPr>
        <p:blipFill>
          <a:blip r:embed="rId3">
            <a:alphaModFix/>
          </a:blip>
          <a:stretch>
            <a:fillRect/>
          </a:stretch>
        </p:blipFill>
        <p:spPr>
          <a:xfrm flipH="1">
            <a:off x="7718351" y="3717850"/>
            <a:ext cx="1425649" cy="1425650"/>
          </a:xfrm>
          <a:prstGeom prst="rect">
            <a:avLst/>
          </a:prstGeom>
          <a:noFill/>
          <a:ln>
            <a:noFill/>
          </a:ln>
        </p:spPr>
      </p:pic>
      <p:sp>
        <p:nvSpPr>
          <p:cNvPr id="102" name="Google Shape;102;p18"/>
          <p:cNvSpPr txBox="1"/>
          <p:nvPr/>
        </p:nvSpPr>
        <p:spPr>
          <a:xfrm>
            <a:off x="542288" y="1402650"/>
            <a:ext cx="2478000" cy="2292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950">
                <a:solidFill>
                  <a:schemeClr val="lt1"/>
                </a:solidFill>
                <a:latin typeface="Zilla Slab SemiBold"/>
                <a:ea typeface="Zilla Slab SemiBold"/>
                <a:cs typeface="Zilla Slab SemiBold"/>
                <a:sym typeface="Zilla Slab SemiBold"/>
              </a:rPr>
              <a:t>Categories</a:t>
            </a:r>
            <a:endParaRPr sz="2300">
              <a:solidFill>
                <a:srgbClr val="FFFFFF"/>
              </a:solidFill>
              <a:latin typeface="Zilla Slab SemiBold"/>
              <a:ea typeface="Zilla Slab SemiBold"/>
              <a:cs typeface="Zilla Slab SemiBold"/>
              <a:sym typeface="Zilla Slab SemiBold"/>
            </a:endParaRPr>
          </a:p>
          <a:p>
            <a:pPr indent="-336550" lvl="0" marL="457200" rtl="0" algn="l">
              <a:spcBef>
                <a:spcPts val="1500"/>
              </a:spcBef>
              <a:spcAft>
                <a:spcPts val="0"/>
              </a:spcAft>
              <a:buClr>
                <a:srgbClr val="FFFFFF"/>
              </a:buClr>
              <a:buSzPts val="1700"/>
              <a:buFont typeface="Zilla Slab Light"/>
              <a:buChar char="●"/>
            </a:pPr>
            <a:r>
              <a:rPr lang="en" sz="1700">
                <a:solidFill>
                  <a:srgbClr val="FFFFFF"/>
                </a:solidFill>
                <a:latin typeface="Zilla Slab Light"/>
                <a:ea typeface="Zilla Slab Light"/>
                <a:cs typeface="Zilla Slab Light"/>
                <a:sym typeface="Zilla Slab Light"/>
              </a:rPr>
              <a:t>Background</a:t>
            </a:r>
            <a:endParaRPr sz="1700">
              <a:solidFill>
                <a:srgbClr val="FFFFFF"/>
              </a:solidFill>
              <a:latin typeface="Zilla Slab Light"/>
              <a:ea typeface="Zilla Slab Light"/>
              <a:cs typeface="Zilla Slab Light"/>
              <a:sym typeface="Zilla Slab Light"/>
            </a:endParaRPr>
          </a:p>
          <a:p>
            <a:pPr indent="-336550" lvl="0" marL="457200" rtl="0" algn="l">
              <a:spcBef>
                <a:spcPts val="0"/>
              </a:spcBef>
              <a:spcAft>
                <a:spcPts val="0"/>
              </a:spcAft>
              <a:buClr>
                <a:srgbClr val="FFFFFF"/>
              </a:buClr>
              <a:buSzPts val="1700"/>
              <a:buFont typeface="Zilla Slab Light"/>
              <a:buChar char="●"/>
            </a:pPr>
            <a:r>
              <a:rPr lang="en" sz="1700">
                <a:solidFill>
                  <a:srgbClr val="FFFFFF"/>
                </a:solidFill>
                <a:latin typeface="Zilla Slab Light"/>
                <a:ea typeface="Zilla Slab Light"/>
                <a:cs typeface="Zilla Slab Light"/>
                <a:sym typeface="Zilla Slab Light"/>
              </a:rPr>
              <a:t>Skin</a:t>
            </a:r>
            <a:endParaRPr sz="1700">
              <a:solidFill>
                <a:srgbClr val="FFFFFF"/>
              </a:solidFill>
              <a:latin typeface="Zilla Slab Light"/>
              <a:ea typeface="Zilla Slab Light"/>
              <a:cs typeface="Zilla Slab Light"/>
              <a:sym typeface="Zilla Slab Light"/>
            </a:endParaRPr>
          </a:p>
          <a:p>
            <a:pPr indent="-336550" lvl="0" marL="457200" rtl="0" algn="l">
              <a:spcBef>
                <a:spcPts val="0"/>
              </a:spcBef>
              <a:spcAft>
                <a:spcPts val="0"/>
              </a:spcAft>
              <a:buClr>
                <a:srgbClr val="FFFFFF"/>
              </a:buClr>
              <a:buSzPts val="1700"/>
              <a:buFont typeface="Zilla Slab Light"/>
              <a:buChar char="●"/>
            </a:pPr>
            <a:r>
              <a:rPr lang="en" sz="1700">
                <a:solidFill>
                  <a:srgbClr val="FFFFFF"/>
                </a:solidFill>
                <a:latin typeface="Zilla Slab Light"/>
                <a:ea typeface="Zilla Slab Light"/>
                <a:cs typeface="Zilla Slab Light"/>
                <a:sym typeface="Zilla Slab Light"/>
              </a:rPr>
              <a:t>Body</a:t>
            </a:r>
            <a:endParaRPr sz="1700">
              <a:solidFill>
                <a:srgbClr val="FFFFFF"/>
              </a:solidFill>
              <a:latin typeface="Zilla Slab Light"/>
              <a:ea typeface="Zilla Slab Light"/>
              <a:cs typeface="Zilla Slab Light"/>
              <a:sym typeface="Zilla Slab Light"/>
            </a:endParaRPr>
          </a:p>
          <a:p>
            <a:pPr indent="-336550" lvl="0" marL="457200" rtl="0" algn="l">
              <a:spcBef>
                <a:spcPts val="0"/>
              </a:spcBef>
              <a:spcAft>
                <a:spcPts val="0"/>
              </a:spcAft>
              <a:buClr>
                <a:srgbClr val="FFFFFF"/>
              </a:buClr>
              <a:buSzPts val="1700"/>
              <a:buFont typeface="Zilla Slab Light"/>
              <a:buChar char="●"/>
            </a:pPr>
            <a:r>
              <a:rPr lang="en" sz="1700">
                <a:solidFill>
                  <a:srgbClr val="FFFFFF"/>
                </a:solidFill>
                <a:latin typeface="Zilla Slab Light"/>
                <a:ea typeface="Zilla Slab Light"/>
                <a:cs typeface="Zilla Slab Light"/>
                <a:sym typeface="Zilla Slab Light"/>
              </a:rPr>
              <a:t>Face</a:t>
            </a:r>
            <a:endParaRPr sz="1700">
              <a:solidFill>
                <a:srgbClr val="FFFFFF"/>
              </a:solidFill>
              <a:latin typeface="Zilla Slab Light"/>
              <a:ea typeface="Zilla Slab Light"/>
              <a:cs typeface="Zilla Slab Light"/>
              <a:sym typeface="Zilla Slab Light"/>
            </a:endParaRPr>
          </a:p>
          <a:p>
            <a:pPr indent="-336550" lvl="0" marL="457200" rtl="0" algn="l">
              <a:spcBef>
                <a:spcPts val="0"/>
              </a:spcBef>
              <a:spcAft>
                <a:spcPts val="0"/>
              </a:spcAft>
              <a:buClr>
                <a:srgbClr val="FFFFFF"/>
              </a:buClr>
              <a:buSzPts val="1700"/>
              <a:buFont typeface="Zilla Slab Light"/>
              <a:buChar char="●"/>
            </a:pPr>
            <a:r>
              <a:rPr lang="en" sz="1700">
                <a:solidFill>
                  <a:srgbClr val="FFFFFF"/>
                </a:solidFill>
                <a:latin typeface="Zilla Slab Light"/>
                <a:ea typeface="Zilla Slab Light"/>
                <a:cs typeface="Zilla Slab Light"/>
                <a:sym typeface="Zilla Slab Light"/>
              </a:rPr>
              <a:t>Head</a:t>
            </a:r>
            <a:endParaRPr sz="1700">
              <a:solidFill>
                <a:srgbClr val="FFFFFF"/>
              </a:solidFill>
              <a:latin typeface="Zilla Slab SemiBold"/>
              <a:ea typeface="Zilla Slab SemiBold"/>
              <a:cs typeface="Zilla Slab SemiBold"/>
              <a:sym typeface="Zilla Slab SemiBold"/>
            </a:endParaRPr>
          </a:p>
        </p:txBody>
      </p:sp>
      <p:pic>
        <p:nvPicPr>
          <p:cNvPr id="103" name="Google Shape;103;p18"/>
          <p:cNvPicPr preferRelativeResize="0"/>
          <p:nvPr/>
        </p:nvPicPr>
        <p:blipFill>
          <a:blip r:embed="rId4">
            <a:alphaModFix/>
          </a:blip>
          <a:stretch>
            <a:fillRect/>
          </a:stretch>
        </p:blipFill>
        <p:spPr>
          <a:xfrm>
            <a:off x="3146113" y="1402652"/>
            <a:ext cx="5455851" cy="2338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07" name="Shape 107"/>
        <p:cNvGrpSpPr/>
        <p:nvPr/>
      </p:nvGrpSpPr>
      <p:grpSpPr>
        <a:xfrm>
          <a:off x="0" y="0"/>
          <a:ext cx="0" cy="0"/>
          <a:chOff x="0" y="0"/>
          <a:chExt cx="0" cy="0"/>
        </a:xfrm>
      </p:grpSpPr>
      <p:sp>
        <p:nvSpPr>
          <p:cNvPr id="108" name="Google Shape;108;p19"/>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DATA CLEANUP</a:t>
            </a:r>
            <a:endParaRPr b="1" sz="3000">
              <a:solidFill>
                <a:schemeClr val="lt1"/>
              </a:solidFill>
              <a:latin typeface="Zilla Slab"/>
              <a:ea typeface="Zilla Slab"/>
              <a:cs typeface="Zilla Slab"/>
              <a:sym typeface="Zilla Slab"/>
            </a:endParaRPr>
          </a:p>
        </p:txBody>
      </p:sp>
      <p:pic>
        <p:nvPicPr>
          <p:cNvPr id="109" name="Google Shape;109;p19"/>
          <p:cNvPicPr preferRelativeResize="0"/>
          <p:nvPr/>
        </p:nvPicPr>
        <p:blipFill rotWithShape="1">
          <a:blip r:embed="rId3">
            <a:alphaModFix/>
          </a:blip>
          <a:srcRect b="0" l="0" r="6620" t="0"/>
          <a:stretch/>
        </p:blipFill>
        <p:spPr>
          <a:xfrm>
            <a:off x="0" y="3399225"/>
            <a:ext cx="1628725" cy="1744276"/>
          </a:xfrm>
          <a:prstGeom prst="rect">
            <a:avLst/>
          </a:prstGeom>
          <a:noFill/>
          <a:ln>
            <a:noFill/>
          </a:ln>
        </p:spPr>
      </p:pic>
      <p:sp>
        <p:nvSpPr>
          <p:cNvPr id="110" name="Google Shape;110;p19"/>
          <p:cNvSpPr txBox="1"/>
          <p:nvPr/>
        </p:nvSpPr>
        <p:spPr>
          <a:xfrm>
            <a:off x="0" y="1052550"/>
            <a:ext cx="3081600" cy="1931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700">
                <a:solidFill>
                  <a:schemeClr val="lt1"/>
                </a:solidFill>
                <a:latin typeface="Zilla Slab SemiBold"/>
                <a:ea typeface="Zilla Slab SemiBold"/>
                <a:cs typeface="Zilla Slab SemiBold"/>
                <a:sym typeface="Zilla Slab SemiBold"/>
              </a:rPr>
              <a:t>OpenSea APIs</a:t>
            </a:r>
            <a:endParaRPr sz="1200">
              <a:solidFill>
                <a:schemeClr val="lt1"/>
              </a:solidFill>
              <a:latin typeface="Zilla Slab SemiBold"/>
              <a:ea typeface="Zilla Slab SemiBold"/>
              <a:cs typeface="Zilla Slab SemiBold"/>
              <a:sym typeface="Zilla Slab SemiBold"/>
            </a:endParaRPr>
          </a:p>
          <a:p>
            <a:pPr indent="0" lvl="0" marL="0" rtl="0" algn="l">
              <a:lnSpc>
                <a:spcPct val="115000"/>
              </a:lnSpc>
              <a:spcBef>
                <a:spcPts val="1500"/>
              </a:spcBef>
              <a:spcAft>
                <a:spcPts val="0"/>
              </a:spcAft>
              <a:buNone/>
            </a:pPr>
            <a:r>
              <a:t/>
            </a:r>
            <a:endParaRPr sz="1350">
              <a:solidFill>
                <a:schemeClr val="lt1"/>
              </a:solidFill>
              <a:latin typeface="Zilla Slab Medium"/>
              <a:ea typeface="Zilla Slab Medium"/>
              <a:cs typeface="Zilla Slab Medium"/>
              <a:sym typeface="Zilla Slab Medium"/>
            </a:endParaRPr>
          </a:p>
          <a:p>
            <a:pPr indent="-304800" lvl="0" marL="457200" rtl="0" algn="l">
              <a:lnSpc>
                <a:spcPct val="115000"/>
              </a:lnSpc>
              <a:spcBef>
                <a:spcPts val="150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Traits Summary Counts</a:t>
            </a:r>
            <a:endParaRPr sz="1200">
              <a:solidFill>
                <a:schemeClr val="lt1"/>
              </a:solidFill>
              <a:latin typeface="Zilla Slab Light"/>
              <a:ea typeface="Zilla Slab Light"/>
              <a:cs typeface="Zilla Slab Light"/>
              <a:sym typeface="Zilla Slab Light"/>
            </a:endParaRPr>
          </a:p>
          <a:p>
            <a:pPr indent="-304800" lvl="0" marL="4572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NFT Sales Events</a:t>
            </a:r>
            <a:endParaRPr sz="1200">
              <a:solidFill>
                <a:schemeClr val="lt1"/>
              </a:solidFill>
              <a:latin typeface="Zilla Slab Light"/>
              <a:ea typeface="Zilla Slab Light"/>
              <a:cs typeface="Zilla Slab Light"/>
              <a:sym typeface="Zilla Slab Light"/>
            </a:endParaRPr>
          </a:p>
          <a:p>
            <a:pPr indent="-304800" lvl="0" marL="4572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Individual NFT Information</a:t>
            </a:r>
            <a:endParaRPr sz="1200">
              <a:solidFill>
                <a:schemeClr val="lt1"/>
              </a:solidFill>
              <a:latin typeface="Zilla Slab Light"/>
              <a:ea typeface="Zilla Slab Light"/>
              <a:cs typeface="Zilla Slab Light"/>
              <a:sym typeface="Zilla Slab Light"/>
            </a:endParaRPr>
          </a:p>
          <a:p>
            <a:pPr indent="-304800" lvl="0" marL="4572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Pagination (50 per page)</a:t>
            </a:r>
            <a:endParaRPr sz="1200">
              <a:solidFill>
                <a:schemeClr val="lt1"/>
              </a:solidFill>
              <a:latin typeface="Zilla Slab Light"/>
              <a:ea typeface="Zilla Slab Light"/>
              <a:cs typeface="Zilla Slab Light"/>
              <a:sym typeface="Zilla Slab Light"/>
            </a:endParaRPr>
          </a:p>
        </p:txBody>
      </p:sp>
      <p:sp>
        <p:nvSpPr>
          <p:cNvPr id="111" name="Google Shape;111;p19"/>
          <p:cNvSpPr txBox="1"/>
          <p:nvPr/>
        </p:nvSpPr>
        <p:spPr>
          <a:xfrm>
            <a:off x="3031200" y="1052550"/>
            <a:ext cx="3081600" cy="375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700">
                <a:solidFill>
                  <a:schemeClr val="lt1"/>
                </a:solidFill>
                <a:latin typeface="Zilla Slab SemiBold"/>
                <a:ea typeface="Zilla Slab SemiBold"/>
                <a:cs typeface="Zilla Slab SemiBold"/>
                <a:sym typeface="Zilla Slab SemiBold"/>
              </a:rPr>
              <a:t>Dataframe Components</a:t>
            </a:r>
            <a:endParaRPr sz="1700">
              <a:solidFill>
                <a:schemeClr val="lt1"/>
              </a:solidFill>
              <a:latin typeface="Zilla Slab SemiBold"/>
              <a:ea typeface="Zilla Slab SemiBold"/>
              <a:cs typeface="Zilla Slab SemiBold"/>
              <a:sym typeface="Zilla Slab SemiBold"/>
            </a:endParaRPr>
          </a:p>
          <a:p>
            <a:pPr indent="0" lvl="0" marL="0" rtl="0" algn="ctr">
              <a:lnSpc>
                <a:spcPct val="115000"/>
              </a:lnSpc>
              <a:spcBef>
                <a:spcPts val="1500"/>
              </a:spcBef>
              <a:spcAft>
                <a:spcPts val="0"/>
              </a:spcAft>
              <a:buNone/>
            </a:pPr>
            <a:r>
              <a:rPr lang="en" sz="1350">
                <a:solidFill>
                  <a:schemeClr val="lt1"/>
                </a:solidFill>
                <a:latin typeface="Zilla Slab Medium"/>
                <a:ea typeface="Zilla Slab Medium"/>
                <a:cs typeface="Zilla Slab Medium"/>
                <a:sym typeface="Zilla Slab Medium"/>
              </a:rPr>
              <a:t>Events Data</a:t>
            </a:r>
            <a:endParaRPr sz="1350">
              <a:solidFill>
                <a:schemeClr val="lt1"/>
              </a:solidFill>
              <a:latin typeface="Zilla Slab Medium"/>
              <a:ea typeface="Zilla Slab Medium"/>
              <a:cs typeface="Zilla Slab Medium"/>
              <a:sym typeface="Zilla Slab Medium"/>
            </a:endParaRPr>
          </a:p>
          <a:p>
            <a:pPr indent="-304800" lvl="0" marL="457200" rtl="0" algn="l">
              <a:lnSpc>
                <a:spcPct val="115000"/>
              </a:lnSpc>
              <a:spcBef>
                <a:spcPts val="150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NFT Token (nft.identifier)</a:t>
            </a:r>
            <a:endParaRPr sz="1200">
              <a:solidFill>
                <a:schemeClr val="lt1"/>
              </a:solidFill>
              <a:latin typeface="Zilla Slab Light"/>
              <a:ea typeface="Zilla Slab Light"/>
              <a:cs typeface="Zilla Slab Light"/>
              <a:sym typeface="Zilla Slab Light"/>
            </a:endParaRPr>
          </a:p>
          <a:p>
            <a:pPr indent="-304800" lvl="0" marL="4572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Closing Date (for ETH comparison)</a:t>
            </a:r>
            <a:endParaRPr sz="1200">
              <a:solidFill>
                <a:schemeClr val="lt1"/>
              </a:solidFill>
              <a:latin typeface="Zilla Slab Light"/>
              <a:ea typeface="Zilla Slab Light"/>
              <a:cs typeface="Zilla Slab Light"/>
              <a:sym typeface="Zilla Slab Light"/>
            </a:endParaRPr>
          </a:p>
          <a:p>
            <a:pPr indent="-304800" lvl="0" marL="4572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Payment Quantity (wei, y-hat)</a:t>
            </a:r>
            <a:endParaRPr sz="1200">
              <a:solidFill>
                <a:schemeClr val="lt1"/>
              </a:solidFill>
              <a:latin typeface="Zilla Slab Light"/>
              <a:ea typeface="Zilla Slab Light"/>
              <a:cs typeface="Zilla Slab Light"/>
              <a:sym typeface="Zilla Slab Light"/>
            </a:endParaRPr>
          </a:p>
          <a:p>
            <a:pPr indent="0" lvl="0" marL="0" rtl="0" algn="ctr">
              <a:lnSpc>
                <a:spcPct val="115000"/>
              </a:lnSpc>
              <a:spcBef>
                <a:spcPts val="1200"/>
              </a:spcBef>
              <a:spcAft>
                <a:spcPts val="0"/>
              </a:spcAft>
              <a:buNone/>
            </a:pPr>
            <a:r>
              <a:rPr lang="en" sz="1350">
                <a:solidFill>
                  <a:schemeClr val="lt1"/>
                </a:solidFill>
                <a:latin typeface="Zilla Slab Medium"/>
                <a:ea typeface="Zilla Slab Medium"/>
                <a:cs typeface="Zilla Slab Medium"/>
                <a:sym typeface="Zilla Slab Medium"/>
              </a:rPr>
              <a:t>Individual NFT Info</a:t>
            </a:r>
            <a:endParaRPr sz="1350">
              <a:solidFill>
                <a:schemeClr val="lt1"/>
              </a:solidFill>
              <a:latin typeface="Zilla Slab Medium"/>
              <a:ea typeface="Zilla Slab Medium"/>
              <a:cs typeface="Zilla Slab Medium"/>
              <a:sym typeface="Zilla Slab Medium"/>
            </a:endParaRPr>
          </a:p>
          <a:p>
            <a:pPr indent="-304800" lvl="0" marL="457200" rtl="0" algn="l">
              <a:lnSpc>
                <a:spcPct val="115000"/>
              </a:lnSpc>
              <a:spcBef>
                <a:spcPts val="120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Extracted </a:t>
            </a:r>
            <a:r>
              <a:rPr lang="en" sz="1200">
                <a:solidFill>
                  <a:schemeClr val="lt1"/>
                </a:solidFill>
                <a:latin typeface="Zilla Slab Light"/>
                <a:ea typeface="Zilla Slab Light"/>
                <a:cs typeface="Zilla Slab Light"/>
                <a:sym typeface="Zilla Slab Light"/>
              </a:rPr>
              <a:t>Traits for Each NFT (dimension, X)</a:t>
            </a:r>
            <a:endParaRPr sz="1200">
              <a:solidFill>
                <a:schemeClr val="lt1"/>
              </a:solidFill>
              <a:latin typeface="Zilla Slab Light"/>
              <a:ea typeface="Zilla Slab Light"/>
              <a:cs typeface="Zilla Slab Light"/>
              <a:sym typeface="Zilla Slab Light"/>
            </a:endParaRPr>
          </a:p>
          <a:p>
            <a:pPr indent="-304800" lvl="1" marL="9144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Background</a:t>
            </a:r>
            <a:endParaRPr sz="1200">
              <a:solidFill>
                <a:schemeClr val="lt1"/>
              </a:solidFill>
              <a:latin typeface="Zilla Slab Light"/>
              <a:ea typeface="Zilla Slab Light"/>
              <a:cs typeface="Zilla Slab Light"/>
              <a:sym typeface="Zilla Slab Light"/>
            </a:endParaRPr>
          </a:p>
          <a:p>
            <a:pPr indent="-304800" lvl="1" marL="9144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Skin</a:t>
            </a:r>
            <a:endParaRPr sz="1200">
              <a:solidFill>
                <a:schemeClr val="lt1"/>
              </a:solidFill>
              <a:latin typeface="Zilla Slab Light"/>
              <a:ea typeface="Zilla Slab Light"/>
              <a:cs typeface="Zilla Slab Light"/>
              <a:sym typeface="Zilla Slab Light"/>
            </a:endParaRPr>
          </a:p>
          <a:p>
            <a:pPr indent="-304800" lvl="1" marL="9144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Body</a:t>
            </a:r>
            <a:endParaRPr sz="1200">
              <a:solidFill>
                <a:schemeClr val="lt1"/>
              </a:solidFill>
              <a:latin typeface="Zilla Slab Light"/>
              <a:ea typeface="Zilla Slab Light"/>
              <a:cs typeface="Zilla Slab Light"/>
              <a:sym typeface="Zilla Slab Light"/>
            </a:endParaRPr>
          </a:p>
          <a:p>
            <a:pPr indent="-304800" lvl="1" marL="9144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Face</a:t>
            </a:r>
            <a:endParaRPr sz="1200">
              <a:solidFill>
                <a:schemeClr val="lt1"/>
              </a:solidFill>
              <a:latin typeface="Zilla Slab Light"/>
              <a:ea typeface="Zilla Slab Light"/>
              <a:cs typeface="Zilla Slab Light"/>
              <a:sym typeface="Zilla Slab Light"/>
            </a:endParaRPr>
          </a:p>
          <a:p>
            <a:pPr indent="-304800" lvl="1" marL="914400" rtl="0" algn="l">
              <a:lnSpc>
                <a:spcPct val="115000"/>
              </a:lnSpc>
              <a:spcBef>
                <a:spcPts val="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Head</a:t>
            </a:r>
            <a:endParaRPr sz="1200">
              <a:solidFill>
                <a:schemeClr val="lt1"/>
              </a:solidFill>
              <a:latin typeface="Zilla Slab Light"/>
              <a:ea typeface="Zilla Slab Light"/>
              <a:cs typeface="Zilla Slab Light"/>
              <a:sym typeface="Zilla Slab Light"/>
            </a:endParaRPr>
          </a:p>
        </p:txBody>
      </p:sp>
      <p:sp>
        <p:nvSpPr>
          <p:cNvPr id="112" name="Google Shape;112;p19"/>
          <p:cNvSpPr txBox="1"/>
          <p:nvPr/>
        </p:nvSpPr>
        <p:spPr>
          <a:xfrm>
            <a:off x="6062475" y="1052550"/>
            <a:ext cx="3081600" cy="1356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700">
                <a:solidFill>
                  <a:schemeClr val="lt1"/>
                </a:solidFill>
                <a:latin typeface="Zilla Slab SemiBold"/>
                <a:ea typeface="Zilla Slab SemiBold"/>
                <a:cs typeface="Zilla Slab SemiBold"/>
                <a:sym typeface="Zilla Slab SemiBold"/>
              </a:rPr>
              <a:t>Exporting Data</a:t>
            </a:r>
            <a:endParaRPr sz="1700">
              <a:solidFill>
                <a:schemeClr val="lt1"/>
              </a:solidFill>
              <a:latin typeface="Zilla Slab SemiBold"/>
              <a:ea typeface="Zilla Slab SemiBold"/>
              <a:cs typeface="Zilla Slab SemiBold"/>
              <a:sym typeface="Zilla Slab SemiBold"/>
            </a:endParaRPr>
          </a:p>
          <a:p>
            <a:pPr indent="0" lvl="0" marL="0" rtl="0" algn="ctr">
              <a:lnSpc>
                <a:spcPct val="115000"/>
              </a:lnSpc>
              <a:spcBef>
                <a:spcPts val="1500"/>
              </a:spcBef>
              <a:spcAft>
                <a:spcPts val="0"/>
              </a:spcAft>
              <a:buNone/>
            </a:pPr>
            <a:r>
              <a:rPr lang="en" sz="1700">
                <a:solidFill>
                  <a:schemeClr val="lt1"/>
                </a:solidFill>
                <a:latin typeface="Zilla Slab SemiBold"/>
                <a:ea typeface="Zilla Slab SemiBold"/>
                <a:cs typeface="Zilla Slab SemiBold"/>
                <a:sym typeface="Zilla Slab SemiBold"/>
              </a:rPr>
              <a:t> (static → model)</a:t>
            </a:r>
            <a:endParaRPr sz="1200">
              <a:solidFill>
                <a:schemeClr val="lt1"/>
              </a:solidFill>
              <a:latin typeface="Zilla Slab SemiBold"/>
              <a:ea typeface="Zilla Slab SemiBold"/>
              <a:cs typeface="Zilla Slab SemiBold"/>
              <a:sym typeface="Zilla Slab SemiBold"/>
            </a:endParaRPr>
          </a:p>
          <a:p>
            <a:pPr indent="-304800" lvl="0" marL="457200" rtl="0" algn="l">
              <a:lnSpc>
                <a:spcPct val="115000"/>
              </a:lnSpc>
              <a:spcBef>
                <a:spcPts val="1500"/>
              </a:spcBef>
              <a:spcAft>
                <a:spcPts val="0"/>
              </a:spcAft>
              <a:buClr>
                <a:schemeClr val="lt1"/>
              </a:buClr>
              <a:buSzPts val="1200"/>
              <a:buFont typeface="Zilla Slab Light"/>
              <a:buChar char="●"/>
            </a:pPr>
            <a:r>
              <a:rPr lang="en" sz="1200">
                <a:solidFill>
                  <a:schemeClr val="lt1"/>
                </a:solidFill>
                <a:latin typeface="Zilla Slab Light"/>
                <a:ea typeface="Zilla Slab Light"/>
                <a:cs typeface="Zilla Slab Light"/>
                <a:sym typeface="Zilla Slab Light"/>
              </a:rPr>
              <a:t>to_csv</a:t>
            </a:r>
            <a:endParaRPr sz="1700">
              <a:solidFill>
                <a:schemeClr val="lt1"/>
              </a:solidFill>
              <a:latin typeface="Zilla Slab Light"/>
              <a:ea typeface="Zilla Slab Light"/>
              <a:cs typeface="Zilla Slab Light"/>
              <a:sym typeface="Zilla Slab Light"/>
            </a:endParaRPr>
          </a:p>
        </p:txBody>
      </p:sp>
      <p:pic>
        <p:nvPicPr>
          <p:cNvPr id="113" name="Google Shape;113;p19">
            <a:hlinkClick r:id="rId4"/>
          </p:cNvPr>
          <p:cNvPicPr preferRelativeResize="0"/>
          <p:nvPr/>
        </p:nvPicPr>
        <p:blipFill>
          <a:blip r:embed="rId5">
            <a:alphaModFix/>
          </a:blip>
          <a:stretch>
            <a:fillRect/>
          </a:stretch>
        </p:blipFill>
        <p:spPr>
          <a:xfrm>
            <a:off x="1273800" y="1485048"/>
            <a:ext cx="483575" cy="483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17" name="Shape 117"/>
        <p:cNvGrpSpPr/>
        <p:nvPr/>
      </p:nvGrpSpPr>
      <p:grpSpPr>
        <a:xfrm>
          <a:off x="0" y="0"/>
          <a:ext cx="0" cy="0"/>
          <a:chOff x="0" y="0"/>
          <a:chExt cx="0" cy="0"/>
        </a:xfrm>
      </p:grpSpPr>
      <p:sp>
        <p:nvSpPr>
          <p:cNvPr id="118" name="Google Shape;118;p20"/>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ENCODED DATA</a:t>
            </a:r>
            <a:endParaRPr b="1" sz="3000">
              <a:solidFill>
                <a:schemeClr val="lt1"/>
              </a:solidFill>
              <a:latin typeface="Zilla Slab"/>
              <a:ea typeface="Zilla Slab"/>
              <a:cs typeface="Zilla Slab"/>
              <a:sym typeface="Zilla Slab"/>
            </a:endParaRPr>
          </a:p>
        </p:txBody>
      </p:sp>
      <p:pic>
        <p:nvPicPr>
          <p:cNvPr id="119" name="Google Shape;119;p20"/>
          <p:cNvPicPr preferRelativeResize="0"/>
          <p:nvPr/>
        </p:nvPicPr>
        <p:blipFill>
          <a:blip r:embed="rId3">
            <a:alphaModFix/>
          </a:blip>
          <a:stretch>
            <a:fillRect/>
          </a:stretch>
        </p:blipFill>
        <p:spPr>
          <a:xfrm>
            <a:off x="2641950" y="1124700"/>
            <a:ext cx="3860099" cy="3714000"/>
          </a:xfrm>
          <a:prstGeom prst="rect">
            <a:avLst/>
          </a:prstGeom>
          <a:noFill/>
          <a:ln>
            <a:noFill/>
          </a:ln>
        </p:spPr>
      </p:pic>
      <p:sp>
        <p:nvSpPr>
          <p:cNvPr id="120" name="Google Shape;120;p20"/>
          <p:cNvSpPr/>
          <p:nvPr/>
        </p:nvSpPr>
        <p:spPr>
          <a:xfrm>
            <a:off x="2717050" y="4395225"/>
            <a:ext cx="1707300" cy="3999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1" name="Google Shape;121;p20"/>
          <p:cNvPicPr preferRelativeResize="0"/>
          <p:nvPr/>
        </p:nvPicPr>
        <p:blipFill>
          <a:blip r:embed="rId4">
            <a:alphaModFix/>
          </a:blip>
          <a:stretch>
            <a:fillRect/>
          </a:stretch>
        </p:blipFill>
        <p:spPr>
          <a:xfrm>
            <a:off x="0" y="3824975"/>
            <a:ext cx="1318525" cy="1318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1F23"/>
        </a:solidFill>
      </p:bgPr>
    </p:bg>
    <p:spTree>
      <p:nvGrpSpPr>
        <p:cNvPr id="125" name="Shape 125"/>
        <p:cNvGrpSpPr/>
        <p:nvPr/>
      </p:nvGrpSpPr>
      <p:grpSpPr>
        <a:xfrm>
          <a:off x="0" y="0"/>
          <a:ext cx="0" cy="0"/>
          <a:chOff x="0" y="0"/>
          <a:chExt cx="0" cy="0"/>
        </a:xfrm>
      </p:grpSpPr>
      <p:sp>
        <p:nvSpPr>
          <p:cNvPr id="126" name="Google Shape;126;p21"/>
          <p:cNvSpPr txBox="1"/>
          <p:nvPr/>
        </p:nvSpPr>
        <p:spPr>
          <a:xfrm>
            <a:off x="0" y="0"/>
            <a:ext cx="9144000" cy="112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illa Slab"/>
                <a:ea typeface="Zilla Slab"/>
                <a:cs typeface="Zilla Slab"/>
                <a:sym typeface="Zilla Slab"/>
              </a:rPr>
              <a:t>LINEAR REGRESSION MODEL</a:t>
            </a:r>
            <a:endParaRPr b="1" sz="3000">
              <a:solidFill>
                <a:schemeClr val="lt1"/>
              </a:solidFill>
              <a:latin typeface="Zilla Slab"/>
              <a:ea typeface="Zilla Slab"/>
              <a:cs typeface="Zilla Slab"/>
              <a:sym typeface="Zilla Slab"/>
            </a:endParaRPr>
          </a:p>
        </p:txBody>
      </p:sp>
      <p:pic>
        <p:nvPicPr>
          <p:cNvPr id="127" name="Google Shape;127;p21"/>
          <p:cNvPicPr preferRelativeResize="0"/>
          <p:nvPr/>
        </p:nvPicPr>
        <p:blipFill>
          <a:blip r:embed="rId3">
            <a:alphaModFix/>
          </a:blip>
          <a:stretch>
            <a:fillRect/>
          </a:stretch>
        </p:blipFill>
        <p:spPr>
          <a:xfrm>
            <a:off x="7660350" y="3659850"/>
            <a:ext cx="1483650" cy="1483650"/>
          </a:xfrm>
          <a:prstGeom prst="rect">
            <a:avLst/>
          </a:prstGeom>
          <a:noFill/>
          <a:ln>
            <a:noFill/>
          </a:ln>
        </p:spPr>
      </p:pic>
      <p:sp>
        <p:nvSpPr>
          <p:cNvPr id="128" name="Google Shape;128;p21"/>
          <p:cNvSpPr txBox="1"/>
          <p:nvPr/>
        </p:nvSpPr>
        <p:spPr>
          <a:xfrm>
            <a:off x="3072000" y="678300"/>
            <a:ext cx="30000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lt1"/>
                </a:solidFill>
                <a:latin typeface="Zilla Slab SemiBold"/>
                <a:ea typeface="Zilla Slab SemiBold"/>
                <a:cs typeface="Zilla Slab SemiBold"/>
                <a:sym typeface="Zilla Slab SemiBold"/>
              </a:rPr>
              <a:t>R² </a:t>
            </a:r>
            <a:r>
              <a:rPr lang="en" sz="1700">
                <a:solidFill>
                  <a:srgbClr val="ECECEC"/>
                </a:solidFill>
                <a:highlight>
                  <a:schemeClr val="accent2"/>
                </a:highlight>
                <a:latin typeface="Zilla Slab SemiBold"/>
                <a:ea typeface="Zilla Slab SemiBold"/>
                <a:cs typeface="Zilla Slab SemiBold"/>
                <a:sym typeface="Zilla Slab SemiBold"/>
              </a:rPr>
              <a:t>EVALUATION</a:t>
            </a:r>
            <a:endParaRPr sz="1700">
              <a:latin typeface="Zilla Slab SemiBold"/>
              <a:ea typeface="Zilla Slab SemiBold"/>
              <a:cs typeface="Zilla Slab SemiBold"/>
              <a:sym typeface="Zilla Slab SemiBold"/>
            </a:endParaRPr>
          </a:p>
        </p:txBody>
      </p:sp>
      <p:sp>
        <p:nvSpPr>
          <p:cNvPr id="129" name="Google Shape;129;p21"/>
          <p:cNvSpPr txBox="1"/>
          <p:nvPr/>
        </p:nvSpPr>
        <p:spPr>
          <a:xfrm>
            <a:off x="589500" y="1006423"/>
            <a:ext cx="7965000" cy="344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rgbClr val="B7B7B7"/>
                </a:solidFill>
                <a:latin typeface="Zilla Slab SemiBold"/>
                <a:ea typeface="Zilla Slab SemiBold"/>
                <a:cs typeface="Zilla Slab SemiBold"/>
                <a:sym typeface="Zilla Slab SemiBold"/>
              </a:rPr>
              <a:t> R²</a:t>
            </a:r>
            <a:r>
              <a:rPr lang="en" sz="3200">
                <a:solidFill>
                  <a:srgbClr val="B7B7B7"/>
                </a:solidFill>
                <a:latin typeface="Zilla Slab SemiBold"/>
                <a:ea typeface="Zilla Slab SemiBold"/>
                <a:cs typeface="Zilla Slab SemiBold"/>
                <a:sym typeface="Zilla Slab SemiBold"/>
              </a:rPr>
              <a:t> </a:t>
            </a:r>
            <a:endParaRPr sz="3200">
              <a:solidFill>
                <a:srgbClr val="B7B7B7"/>
              </a:solidFill>
              <a:latin typeface="Zilla Slab SemiBold"/>
              <a:ea typeface="Zilla Slab SemiBold"/>
              <a:cs typeface="Zilla Slab SemiBold"/>
              <a:sym typeface="Zilla Slab SemiBold"/>
            </a:endParaRPr>
          </a:p>
          <a:p>
            <a:pPr indent="0" lvl="0" marL="0" rtl="0" algn="l">
              <a:spcBef>
                <a:spcPts val="0"/>
              </a:spcBef>
              <a:spcAft>
                <a:spcPts val="0"/>
              </a:spcAft>
              <a:buNone/>
            </a:pPr>
            <a:r>
              <a:rPr lang="en" sz="1500">
                <a:solidFill>
                  <a:srgbClr val="B7B7B7"/>
                </a:solidFill>
                <a:latin typeface="Zilla Slab Light"/>
                <a:ea typeface="Zilla Slab Light"/>
                <a:cs typeface="Zilla Slab Light"/>
                <a:sym typeface="Zilla Slab Light"/>
              </a:rPr>
              <a:t>“Whereas correlation explains the strength of the relationship between an independent and a dependent variable, R-squared explains </a:t>
            </a:r>
            <a:r>
              <a:rPr b="1" lang="en" sz="1500" u="sng">
                <a:solidFill>
                  <a:srgbClr val="B7B7B7"/>
                </a:solidFill>
                <a:latin typeface="Zilla Slab"/>
                <a:ea typeface="Zilla Slab"/>
                <a:cs typeface="Zilla Slab"/>
                <a:sym typeface="Zilla Slab"/>
              </a:rPr>
              <a:t>the extent to which the variance of one variable explains the variance of the second variable</a:t>
            </a:r>
            <a:r>
              <a:rPr lang="en" sz="1500">
                <a:solidFill>
                  <a:srgbClr val="B7B7B7"/>
                </a:solidFill>
                <a:latin typeface="Zilla Slab Light"/>
                <a:ea typeface="Zilla Slab Light"/>
                <a:cs typeface="Zilla Slab Light"/>
                <a:sym typeface="Zilla Slab Light"/>
              </a:rPr>
              <a:t>. So, if the </a:t>
            </a:r>
            <a:r>
              <a:rPr lang="en" sz="1500">
                <a:solidFill>
                  <a:srgbClr val="B7B7B7"/>
                </a:solidFill>
                <a:latin typeface="Zilla Slab Light"/>
                <a:ea typeface="Zilla Slab Light"/>
                <a:cs typeface="Zilla Slab Light"/>
                <a:sym typeface="Zilla Slab Light"/>
              </a:rPr>
              <a:t>R² </a:t>
            </a:r>
            <a:r>
              <a:rPr lang="en" sz="1500">
                <a:solidFill>
                  <a:srgbClr val="B7B7B7"/>
                </a:solidFill>
                <a:latin typeface="Zilla Slab Light"/>
                <a:ea typeface="Zilla Slab Light"/>
                <a:cs typeface="Zilla Slab Light"/>
                <a:sym typeface="Zilla Slab Light"/>
              </a:rPr>
              <a:t>of a model is 0.50, then approximately half of the observed variation can be explained by the model’s inputs.” (</a:t>
            </a:r>
            <a:r>
              <a:rPr lang="en" sz="1500">
                <a:solidFill>
                  <a:srgbClr val="B7B7B7"/>
                </a:solidFill>
                <a:latin typeface="Zilla Slab Light"/>
                <a:ea typeface="Zilla Slab Light"/>
                <a:cs typeface="Zilla Slab Light"/>
                <a:sym typeface="Zilla Slab Light"/>
              </a:rPr>
              <a:t>Source:</a:t>
            </a:r>
            <a:r>
              <a:rPr lang="en" sz="1500">
                <a:solidFill>
                  <a:srgbClr val="B7B7B7"/>
                </a:solidFill>
                <a:uFill>
                  <a:noFill/>
                </a:uFill>
                <a:latin typeface="Zilla Slab Light"/>
                <a:ea typeface="Zilla Slab Light"/>
                <a:cs typeface="Zilla Slab Light"/>
                <a:sym typeface="Zilla Slab Light"/>
                <a:hlinkClick r:id="rId4">
                  <a:extLst>
                    <a:ext uri="{A12FA001-AC4F-418D-AE19-62706E023703}">
                      <ahyp:hlinkClr val="tx"/>
                    </a:ext>
                  </a:extLst>
                </a:hlinkClick>
              </a:rPr>
              <a:t> Investopedia</a:t>
            </a:r>
            <a:r>
              <a:rPr lang="en" sz="1500">
                <a:solidFill>
                  <a:srgbClr val="B7B7B7"/>
                </a:solidFill>
                <a:latin typeface="Zilla Slab Light"/>
                <a:ea typeface="Zilla Slab Light"/>
                <a:cs typeface="Zilla Slab Light"/>
                <a:sym typeface="Zilla Slab Light"/>
              </a:rPr>
              <a:t>)</a:t>
            </a:r>
            <a:endParaRPr sz="1800">
              <a:solidFill>
                <a:srgbClr val="B7B7B7"/>
              </a:solidFill>
              <a:latin typeface="Zilla Slab Light"/>
              <a:ea typeface="Zilla Slab Light"/>
              <a:cs typeface="Zilla Slab Light"/>
              <a:sym typeface="Zilla Slab Light"/>
            </a:endParaRPr>
          </a:p>
          <a:p>
            <a:pPr indent="0" lvl="0" marL="0" rtl="0" algn="l">
              <a:spcBef>
                <a:spcPts val="0"/>
              </a:spcBef>
              <a:spcAft>
                <a:spcPts val="0"/>
              </a:spcAft>
              <a:buNone/>
            </a:pPr>
            <a:r>
              <a:t/>
            </a:r>
            <a:endParaRPr sz="1500">
              <a:solidFill>
                <a:schemeClr val="lt1"/>
              </a:solidFill>
              <a:latin typeface="Zilla Slab Light"/>
              <a:ea typeface="Zilla Slab Light"/>
              <a:cs typeface="Zilla Slab Light"/>
              <a:sym typeface="Zilla Slab Light"/>
            </a:endParaRPr>
          </a:p>
          <a:p>
            <a:pPr indent="0" lvl="0" marL="0" rtl="0" algn="l">
              <a:spcBef>
                <a:spcPts val="0"/>
              </a:spcBef>
              <a:spcAft>
                <a:spcPts val="0"/>
              </a:spcAft>
              <a:buNone/>
            </a:pPr>
            <a:r>
              <a:rPr lang="en" sz="1500">
                <a:solidFill>
                  <a:schemeClr val="lt1"/>
                </a:solidFill>
                <a:latin typeface="Zilla Slab SemiBold"/>
                <a:ea typeface="Zilla Slab SemiBold"/>
                <a:cs typeface="Zilla Slab SemiBold"/>
                <a:sym typeface="Zilla Slab SemiBold"/>
              </a:rPr>
              <a:t>Training Dataset (Descriptive Value)</a:t>
            </a:r>
            <a:endParaRPr sz="1500">
              <a:solidFill>
                <a:schemeClr val="lt1"/>
              </a:solidFill>
              <a:latin typeface="Zilla Slab SemiBold"/>
              <a:ea typeface="Zilla Slab SemiBold"/>
              <a:cs typeface="Zilla Slab SemiBold"/>
              <a:sym typeface="Zilla Slab SemiBold"/>
            </a:endParaRPr>
          </a:p>
          <a:p>
            <a:pPr indent="-323850" lvl="0" marL="457200" rtl="0" algn="l">
              <a:spcBef>
                <a:spcPts val="0"/>
              </a:spcBef>
              <a:spcAft>
                <a:spcPts val="0"/>
              </a:spcAft>
              <a:buClr>
                <a:schemeClr val="lt1"/>
              </a:buClr>
              <a:buSzPts val="1500"/>
              <a:buFont typeface="Zilla Slab Light"/>
              <a:buChar char="●"/>
            </a:pPr>
            <a:r>
              <a:rPr lang="en" sz="1500">
                <a:solidFill>
                  <a:srgbClr val="FFFFFF"/>
                </a:solidFill>
                <a:latin typeface="Zilla Slab Light"/>
                <a:ea typeface="Zilla Slab Light"/>
                <a:cs typeface="Zilla Slab Light"/>
                <a:sym typeface="Zilla Slab Light"/>
              </a:rPr>
              <a:t>R-squared (R²) Score: 0.6909513484448644</a:t>
            </a:r>
            <a:endParaRPr sz="1500">
              <a:solidFill>
                <a:schemeClr val="lt1"/>
              </a:solidFill>
              <a:latin typeface="Zilla Slab Light"/>
              <a:ea typeface="Zilla Slab Light"/>
              <a:cs typeface="Zilla Slab Light"/>
              <a:sym typeface="Zilla Slab Light"/>
            </a:endParaRPr>
          </a:p>
          <a:p>
            <a:pPr indent="-323850" lvl="0" marL="457200" rtl="0" algn="l">
              <a:spcBef>
                <a:spcPts val="0"/>
              </a:spcBef>
              <a:spcAft>
                <a:spcPts val="0"/>
              </a:spcAft>
              <a:buClr>
                <a:schemeClr val="lt1"/>
              </a:buClr>
              <a:buSzPts val="1500"/>
              <a:buFont typeface="Zilla Slab Light"/>
              <a:buChar char="●"/>
            </a:pPr>
            <a:r>
              <a:rPr lang="en" sz="1500">
                <a:solidFill>
                  <a:schemeClr val="lt1"/>
                </a:solidFill>
                <a:latin typeface="Zilla Slab Light"/>
                <a:ea typeface="Zilla Slab Light"/>
                <a:cs typeface="Zilla Slab Light"/>
                <a:sym typeface="Zilla Slab Light"/>
              </a:rPr>
              <a:t>This means that traits strongly describes price in training data! (Only 30% noise!)</a:t>
            </a:r>
            <a:endParaRPr sz="1500">
              <a:solidFill>
                <a:schemeClr val="lt1"/>
              </a:solidFill>
              <a:latin typeface="Zilla Slab Light"/>
              <a:ea typeface="Zilla Slab Light"/>
              <a:cs typeface="Zilla Slab Light"/>
              <a:sym typeface="Zilla Slab Light"/>
            </a:endParaRPr>
          </a:p>
          <a:p>
            <a:pPr indent="0" lvl="0" marL="0" rtl="0" algn="l">
              <a:spcBef>
                <a:spcPts val="0"/>
              </a:spcBef>
              <a:spcAft>
                <a:spcPts val="0"/>
              </a:spcAft>
              <a:buNone/>
            </a:pPr>
            <a:r>
              <a:rPr lang="en" sz="1500">
                <a:solidFill>
                  <a:schemeClr val="lt1"/>
                </a:solidFill>
                <a:latin typeface="Zilla Slab SemiBold"/>
                <a:ea typeface="Zilla Slab SemiBold"/>
                <a:cs typeface="Zilla Slab SemiBold"/>
                <a:sym typeface="Zilla Slab SemiBold"/>
              </a:rPr>
              <a:t>Testing Dataset (Predictive Value)</a:t>
            </a:r>
            <a:endParaRPr sz="1500">
              <a:solidFill>
                <a:schemeClr val="lt1"/>
              </a:solidFill>
              <a:latin typeface="Zilla Slab SemiBold"/>
              <a:ea typeface="Zilla Slab SemiBold"/>
              <a:cs typeface="Zilla Slab SemiBold"/>
              <a:sym typeface="Zilla Slab SemiBold"/>
            </a:endParaRPr>
          </a:p>
          <a:p>
            <a:pPr indent="-323850" lvl="0" marL="457200" rtl="0" algn="l">
              <a:spcBef>
                <a:spcPts val="0"/>
              </a:spcBef>
              <a:spcAft>
                <a:spcPts val="0"/>
              </a:spcAft>
              <a:buClr>
                <a:schemeClr val="lt1"/>
              </a:buClr>
              <a:buSzPts val="1500"/>
              <a:buFont typeface="Zilla Slab Light"/>
              <a:buChar char="●"/>
            </a:pPr>
            <a:r>
              <a:rPr lang="en" sz="1500">
                <a:solidFill>
                  <a:srgbClr val="FFFFFF"/>
                </a:solidFill>
                <a:latin typeface="Zilla Slab Light"/>
                <a:ea typeface="Zilla Slab Light"/>
                <a:cs typeface="Zilla Slab Light"/>
                <a:sym typeface="Zilla Slab Light"/>
              </a:rPr>
              <a:t>R-squared (R²) Score: -1.4725014974827797e+26</a:t>
            </a:r>
            <a:endParaRPr sz="1500">
              <a:solidFill>
                <a:schemeClr val="lt1"/>
              </a:solidFill>
              <a:latin typeface="Zilla Slab Light"/>
              <a:ea typeface="Zilla Slab Light"/>
              <a:cs typeface="Zilla Slab Light"/>
              <a:sym typeface="Zilla Slab Light"/>
            </a:endParaRPr>
          </a:p>
          <a:p>
            <a:pPr indent="-323850" lvl="0" marL="457200" rtl="0" algn="l">
              <a:spcBef>
                <a:spcPts val="0"/>
              </a:spcBef>
              <a:spcAft>
                <a:spcPts val="0"/>
              </a:spcAft>
              <a:buClr>
                <a:schemeClr val="lt1"/>
              </a:buClr>
              <a:buSzPts val="1500"/>
              <a:buFont typeface="Zilla Slab Light"/>
              <a:buChar char="●"/>
            </a:pPr>
            <a:r>
              <a:rPr lang="en" sz="1500">
                <a:solidFill>
                  <a:schemeClr val="lt1"/>
                </a:solidFill>
                <a:latin typeface="Zilla Slab Light"/>
                <a:ea typeface="Zilla Slab Light"/>
                <a:cs typeface="Zilla Slab Light"/>
                <a:sym typeface="Zilla Slab Light"/>
              </a:rPr>
              <a:t>This means the model cannot predict anything!</a:t>
            </a:r>
            <a:r>
              <a:rPr lang="en" sz="1500">
                <a:solidFill>
                  <a:srgbClr val="FF0000"/>
                </a:solidFill>
                <a:latin typeface="Zilla Slab Light"/>
                <a:ea typeface="Zilla Slab Light"/>
                <a:cs typeface="Zilla Slab Light"/>
                <a:sym typeface="Zilla Slab Light"/>
              </a:rPr>
              <a:t> But why…?</a:t>
            </a:r>
            <a:endParaRPr sz="1500">
              <a:solidFill>
                <a:srgbClr val="FF0000"/>
              </a:solidFill>
              <a:latin typeface="Zilla Slab Light"/>
              <a:ea typeface="Zilla Slab Light"/>
              <a:cs typeface="Zilla Slab Light"/>
              <a:sym typeface="Zilla Slab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